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107"/>
  </p:notesMasterIdLst>
  <p:handoutMasterIdLst>
    <p:handoutMasterId r:id="rId108"/>
  </p:handoutMasterIdLst>
  <p:sldIdLst>
    <p:sldId id="301" r:id="rId5"/>
    <p:sldId id="302" r:id="rId6"/>
    <p:sldId id="299" r:id="rId7"/>
    <p:sldId id="372" r:id="rId8"/>
    <p:sldId id="483" r:id="rId9"/>
    <p:sldId id="484" r:id="rId10"/>
    <p:sldId id="374" r:id="rId11"/>
    <p:sldId id="284" r:id="rId12"/>
    <p:sldId id="375" r:id="rId13"/>
    <p:sldId id="378" r:id="rId14"/>
    <p:sldId id="384" r:id="rId15"/>
    <p:sldId id="377" r:id="rId16"/>
    <p:sldId id="376" r:id="rId17"/>
    <p:sldId id="383" r:id="rId18"/>
    <p:sldId id="386" r:id="rId19"/>
    <p:sldId id="385" r:id="rId20"/>
    <p:sldId id="387" r:id="rId21"/>
    <p:sldId id="388" r:id="rId22"/>
    <p:sldId id="379" r:id="rId23"/>
    <p:sldId id="380" r:id="rId24"/>
    <p:sldId id="389" r:id="rId25"/>
    <p:sldId id="381" r:id="rId26"/>
    <p:sldId id="390" r:id="rId27"/>
    <p:sldId id="382" r:id="rId28"/>
    <p:sldId id="391" r:id="rId29"/>
    <p:sldId id="454" r:id="rId30"/>
    <p:sldId id="455" r:id="rId31"/>
    <p:sldId id="392" r:id="rId32"/>
    <p:sldId id="393" r:id="rId33"/>
    <p:sldId id="398" r:id="rId34"/>
    <p:sldId id="395" r:id="rId35"/>
    <p:sldId id="396" r:id="rId36"/>
    <p:sldId id="412" r:id="rId37"/>
    <p:sldId id="399" r:id="rId38"/>
    <p:sldId id="400" r:id="rId39"/>
    <p:sldId id="401" r:id="rId40"/>
    <p:sldId id="408" r:id="rId41"/>
    <p:sldId id="409" r:id="rId42"/>
    <p:sldId id="410" r:id="rId43"/>
    <p:sldId id="411" r:id="rId44"/>
    <p:sldId id="413" r:id="rId45"/>
    <p:sldId id="394" r:id="rId46"/>
    <p:sldId id="403" r:id="rId47"/>
    <p:sldId id="414" r:id="rId48"/>
    <p:sldId id="404" r:id="rId49"/>
    <p:sldId id="415" r:id="rId50"/>
    <p:sldId id="405" r:id="rId51"/>
    <p:sldId id="416" r:id="rId52"/>
    <p:sldId id="406" r:id="rId53"/>
    <p:sldId id="407" r:id="rId54"/>
    <p:sldId id="417" r:id="rId55"/>
    <p:sldId id="418" r:id="rId56"/>
    <p:sldId id="419" r:id="rId57"/>
    <p:sldId id="420" r:id="rId58"/>
    <p:sldId id="421" r:id="rId59"/>
    <p:sldId id="428" r:id="rId60"/>
    <p:sldId id="422" r:id="rId61"/>
    <p:sldId id="432" r:id="rId62"/>
    <p:sldId id="429" r:id="rId63"/>
    <p:sldId id="430" r:id="rId64"/>
    <p:sldId id="433" r:id="rId65"/>
    <p:sldId id="437" r:id="rId66"/>
    <p:sldId id="434" r:id="rId67"/>
    <p:sldId id="435" r:id="rId68"/>
    <p:sldId id="436" r:id="rId69"/>
    <p:sldId id="438" r:id="rId70"/>
    <p:sldId id="440" r:id="rId71"/>
    <p:sldId id="466" r:id="rId72"/>
    <p:sldId id="441" r:id="rId73"/>
    <p:sldId id="442" r:id="rId74"/>
    <p:sldId id="443" r:id="rId75"/>
    <p:sldId id="444" r:id="rId76"/>
    <p:sldId id="445" r:id="rId77"/>
    <p:sldId id="446" r:id="rId78"/>
    <p:sldId id="447" r:id="rId79"/>
    <p:sldId id="467" r:id="rId80"/>
    <p:sldId id="448" r:id="rId81"/>
    <p:sldId id="449" r:id="rId82"/>
    <p:sldId id="450" r:id="rId83"/>
    <p:sldId id="456" r:id="rId84"/>
    <p:sldId id="457" r:id="rId85"/>
    <p:sldId id="458" r:id="rId86"/>
    <p:sldId id="459" r:id="rId87"/>
    <p:sldId id="460" r:id="rId88"/>
    <p:sldId id="462" r:id="rId89"/>
    <p:sldId id="461" r:id="rId90"/>
    <p:sldId id="464" r:id="rId91"/>
    <p:sldId id="465" r:id="rId92"/>
    <p:sldId id="468" r:id="rId93"/>
    <p:sldId id="469" r:id="rId94"/>
    <p:sldId id="470" r:id="rId95"/>
    <p:sldId id="471" r:id="rId96"/>
    <p:sldId id="474" r:id="rId97"/>
    <p:sldId id="475" r:id="rId98"/>
    <p:sldId id="431" r:id="rId99"/>
    <p:sldId id="476" r:id="rId100"/>
    <p:sldId id="477" r:id="rId101"/>
    <p:sldId id="479" r:id="rId102"/>
    <p:sldId id="478" r:id="rId103"/>
    <p:sldId id="423" r:id="rId104"/>
    <p:sldId id="424" r:id="rId105"/>
    <p:sldId id="276"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585E60"/>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autoAdjust="0"/>
    <p:restoredTop sz="94702" autoAdjust="0"/>
  </p:normalViewPr>
  <p:slideViewPr>
    <p:cSldViewPr snapToGrid="0" snapToObjects="1">
      <p:cViewPr varScale="1">
        <p:scale>
          <a:sx n="201" d="100"/>
          <a:sy n="201" d="100"/>
        </p:scale>
        <p:origin x="592" y="19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3/28/22</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3/28/22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bit.ly</a:t>
            </a:r>
            <a:r>
              <a:rPr lang="en-US" dirty="0"/>
              <a:t>/latour_study-design-and-pss_2022-03-023Mfuydn</a:t>
            </a:r>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37976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It indicates how the expected value of the response relates to the linear combination of explanatory variables; e.g., </a:t>
            </a:r>
            <a:r>
              <a:rPr lang="el-GR" dirty="0"/>
              <a:t>η=</a:t>
            </a:r>
            <a:r>
              <a:rPr lang="en-US" dirty="0"/>
              <a:t>g(E(Yi))=E(Yi)</a:t>
            </a:r>
            <a:r>
              <a:rPr lang="en-US" sz="1200" b="0" i="0" kern="1200" dirty="0">
                <a:solidFill>
                  <a:schemeClr val="tx1"/>
                </a:solidFill>
                <a:effectLst/>
                <a:latin typeface="Lato Regular"/>
                <a:ea typeface="+mn-ea"/>
                <a:cs typeface="+mn-cs"/>
              </a:rPr>
              <a:t> for classical regression, or </a:t>
            </a:r>
            <a:r>
              <a:rPr lang="el-GR" dirty="0"/>
              <a:t>η=</a:t>
            </a:r>
            <a:r>
              <a:rPr lang="en-US" dirty="0"/>
              <a:t>log⁡(</a:t>
            </a:r>
            <a:r>
              <a:rPr lang="el-GR" dirty="0"/>
              <a:t>π1−π)=</a:t>
            </a:r>
            <a:r>
              <a:rPr lang="en-US" dirty="0"/>
              <a:t>logit(</a:t>
            </a:r>
            <a:r>
              <a:rPr lang="el-GR" dirty="0"/>
              <a:t>π)</a:t>
            </a:r>
            <a:r>
              <a:rPr lang="el-GR" sz="1200" b="0" i="0" kern="1200" dirty="0">
                <a:solidFill>
                  <a:schemeClr val="tx1"/>
                </a:solidFill>
                <a:effectLst/>
                <a:latin typeface="Lato Regular"/>
                <a:ea typeface="+mn-ea"/>
                <a:cs typeface="+mn-cs"/>
              </a:rPr>
              <a:t> </a:t>
            </a:r>
            <a:r>
              <a:rPr lang="en-US" sz="1200" b="0" i="0" kern="1200" dirty="0">
                <a:solidFill>
                  <a:schemeClr val="tx1"/>
                </a:solidFill>
                <a:effectLst/>
                <a:latin typeface="Lato Regular"/>
                <a:ea typeface="+mn-ea"/>
                <a:cs typeface="+mn-cs"/>
              </a:rPr>
              <a:t>for logistic regression.</a:t>
            </a:r>
          </a:p>
          <a:p>
            <a:r>
              <a:rPr lang="en-US" sz="1200" b="0" i="0" kern="1200" dirty="0">
                <a:solidFill>
                  <a:schemeClr val="tx1"/>
                </a:solidFill>
                <a:effectLst/>
                <a:latin typeface="Lato Regular"/>
                <a:ea typeface="+mn-ea"/>
                <a:cs typeface="+mn-cs"/>
              </a:rPr>
              <a:t>Connects the random component with the systematic component.</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30</a:t>
            </a:fld>
            <a:endParaRPr lang="en-US" dirty="0"/>
          </a:p>
        </p:txBody>
      </p:sp>
    </p:spTree>
    <p:extLst>
      <p:ext uri="{BB962C8B-B14F-4D97-AF65-F5344CB8AC3E}">
        <p14:creationId xmlns:p14="http://schemas.microsoft.com/office/powerpoint/2010/main" val="49791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32</a:t>
            </a:fld>
            <a:endParaRPr lang="en-US" dirty="0"/>
          </a:p>
        </p:txBody>
      </p:sp>
    </p:spTree>
    <p:extLst>
      <p:ext uri="{BB962C8B-B14F-4D97-AF65-F5344CB8AC3E}">
        <p14:creationId xmlns:p14="http://schemas.microsoft.com/office/powerpoint/2010/main" val="225025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33</a:t>
            </a:fld>
            <a:endParaRPr lang="en-US" dirty="0"/>
          </a:p>
        </p:txBody>
      </p:sp>
    </p:spTree>
    <p:extLst>
      <p:ext uri="{BB962C8B-B14F-4D97-AF65-F5344CB8AC3E}">
        <p14:creationId xmlns:p14="http://schemas.microsoft.com/office/powerpoint/2010/main" val="86640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 increasing proportion with CHD as age increases</a:t>
            </a:r>
          </a:p>
          <a:p>
            <a:r>
              <a:rPr lang="en-US" dirty="0"/>
              <a:t>It has a sort of S shape </a:t>
            </a:r>
          </a:p>
          <a:p>
            <a:r>
              <a:rPr lang="en-US" dirty="0"/>
              <a:t>Flat on the two ends</a:t>
            </a:r>
          </a:p>
          <a:p>
            <a:r>
              <a:rPr lang="en-US" dirty="0"/>
              <a:t>Doesn’t quite look linear</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39</a:t>
            </a:fld>
            <a:endParaRPr lang="en-US" dirty="0"/>
          </a:p>
        </p:txBody>
      </p:sp>
    </p:spTree>
    <p:extLst>
      <p:ext uri="{BB962C8B-B14F-4D97-AF65-F5344CB8AC3E}">
        <p14:creationId xmlns:p14="http://schemas.microsoft.com/office/powerpoint/2010/main" val="28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41</a:t>
            </a:fld>
            <a:endParaRPr lang="en-US" dirty="0"/>
          </a:p>
        </p:txBody>
      </p:sp>
    </p:spTree>
    <p:extLst>
      <p:ext uri="{BB962C8B-B14F-4D97-AF65-F5344CB8AC3E}">
        <p14:creationId xmlns:p14="http://schemas.microsoft.com/office/powerpoint/2010/main" val="171234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42</a:t>
            </a:fld>
            <a:endParaRPr lang="en-US" dirty="0"/>
          </a:p>
        </p:txBody>
      </p:sp>
    </p:spTree>
    <p:extLst>
      <p:ext uri="{BB962C8B-B14F-4D97-AF65-F5344CB8AC3E}">
        <p14:creationId xmlns:p14="http://schemas.microsoft.com/office/powerpoint/2010/main" val="17397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but probability and odds are different things</a:t>
            </a:r>
          </a:p>
        </p:txBody>
      </p:sp>
      <p:sp>
        <p:nvSpPr>
          <p:cNvPr id="4" name="Slide Number Placeholder 3"/>
          <p:cNvSpPr>
            <a:spLocks noGrp="1"/>
          </p:cNvSpPr>
          <p:nvPr>
            <p:ph type="sldNum" sz="quarter" idx="5"/>
          </p:nvPr>
        </p:nvSpPr>
        <p:spPr/>
        <p:txBody>
          <a:bodyPr/>
          <a:lstStyle/>
          <a:p>
            <a:fld id="{F7510C22-AB3E-3144-954A-30AFB7F4824B}" type="slidenum">
              <a:rPr lang="en-US" smtClean="0"/>
              <a:pPr/>
              <a:t>46</a:t>
            </a:fld>
            <a:endParaRPr lang="en-US" dirty="0"/>
          </a:p>
        </p:txBody>
      </p:sp>
    </p:spTree>
    <p:extLst>
      <p:ext uri="{BB962C8B-B14F-4D97-AF65-F5344CB8AC3E}">
        <p14:creationId xmlns:p14="http://schemas.microsoft.com/office/powerpoint/2010/main" val="294484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probability is zero, the odds are zero</a:t>
            </a:r>
          </a:p>
          <a:p>
            <a:r>
              <a:rPr lang="en-US" dirty="0"/>
              <a:t>When the probability approaches 1, the odds approach infinity</a:t>
            </a:r>
          </a:p>
          <a:p>
            <a:r>
              <a:rPr lang="en-US" dirty="0"/>
              <a:t>Close to what we would want for regression</a:t>
            </a:r>
          </a:p>
          <a:p>
            <a:r>
              <a:rPr lang="en-US" dirty="0"/>
              <a:t>Looks a lot like the top half of the S curve we saw earlier</a:t>
            </a:r>
          </a:p>
        </p:txBody>
      </p:sp>
      <p:sp>
        <p:nvSpPr>
          <p:cNvPr id="4" name="Slide Number Placeholder 3"/>
          <p:cNvSpPr>
            <a:spLocks noGrp="1"/>
          </p:cNvSpPr>
          <p:nvPr>
            <p:ph type="sldNum" sz="quarter" idx="5"/>
          </p:nvPr>
        </p:nvSpPr>
        <p:spPr/>
        <p:txBody>
          <a:bodyPr/>
          <a:lstStyle/>
          <a:p>
            <a:fld id="{F7510C22-AB3E-3144-954A-30AFB7F4824B}" type="slidenum">
              <a:rPr lang="en-US" smtClean="0"/>
              <a:pPr/>
              <a:t>48</a:t>
            </a:fld>
            <a:endParaRPr lang="en-US" dirty="0"/>
          </a:p>
        </p:txBody>
      </p:sp>
    </p:spTree>
    <p:extLst>
      <p:ext uri="{BB962C8B-B14F-4D97-AF65-F5344CB8AC3E}">
        <p14:creationId xmlns:p14="http://schemas.microsoft.com/office/powerpoint/2010/main" val="296721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The figure shows the transformation of probabilities between 0 and 1 to the log-odds scale. The logit has two nice properties:</a:t>
            </a:r>
          </a:p>
          <a:p>
            <a:r>
              <a:rPr lang="en-US" sz="1200" b="0" i="0" kern="1200" dirty="0">
                <a:solidFill>
                  <a:schemeClr val="tx1"/>
                </a:solidFill>
                <a:effectLst/>
                <a:latin typeface="Lato Regular"/>
                <a:ea typeface="+mn-ea"/>
                <a:cs typeface="+mn-cs"/>
              </a:rPr>
              <a:t>It converts odds of less than one to negative numbers, because the </a:t>
            </a:r>
            <a:r>
              <a:rPr lang="en-US" sz="1200" b="0" i="1" kern="1200" dirty="0">
                <a:solidFill>
                  <a:schemeClr val="tx1"/>
                </a:solidFill>
                <a:effectLst/>
                <a:latin typeface="Lato Regular"/>
                <a:ea typeface="+mn-ea"/>
                <a:cs typeface="+mn-cs"/>
              </a:rPr>
              <a:t>log</a:t>
            </a:r>
            <a:r>
              <a:rPr lang="en-US" sz="1200" b="0" i="0" kern="1200" dirty="0">
                <a:solidFill>
                  <a:schemeClr val="tx1"/>
                </a:solidFill>
                <a:effectLst/>
                <a:latin typeface="Lato Regular"/>
                <a:ea typeface="+mn-ea"/>
                <a:cs typeface="+mn-cs"/>
              </a:rPr>
              <a:t> of a number between 0 and 1 is always negative[^1].</a:t>
            </a:r>
          </a:p>
          <a:p>
            <a:r>
              <a:rPr lang="en-US" sz="1200" b="0" i="0" kern="1200" dirty="0">
                <a:solidFill>
                  <a:schemeClr val="tx1"/>
                </a:solidFill>
                <a:effectLst/>
                <a:latin typeface="Lato Regular"/>
                <a:ea typeface="+mn-ea"/>
                <a:cs typeface="+mn-cs"/>
              </a:rPr>
              <a:t>It flattens the rather square curve for the odds in the figure above, and</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51</a:t>
            </a:fld>
            <a:endParaRPr lang="en-US" dirty="0"/>
          </a:p>
        </p:txBody>
      </p:sp>
    </p:spTree>
    <p:extLst>
      <p:ext uri="{BB962C8B-B14F-4D97-AF65-F5344CB8AC3E}">
        <p14:creationId xmlns:p14="http://schemas.microsoft.com/office/powerpoint/2010/main" val="336090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56</a:t>
            </a:fld>
            <a:endParaRPr lang="en-US" dirty="0"/>
          </a:p>
        </p:txBody>
      </p:sp>
    </p:spTree>
    <p:extLst>
      <p:ext uri="{BB962C8B-B14F-4D97-AF65-F5344CB8AC3E}">
        <p14:creationId xmlns:p14="http://schemas.microsoft.com/office/powerpoint/2010/main" val="202303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a:t>
            </a:fld>
            <a:endParaRPr lang="en-US" dirty="0"/>
          </a:p>
        </p:txBody>
      </p:sp>
    </p:spTree>
    <p:extLst>
      <p:ext uri="{BB962C8B-B14F-4D97-AF65-F5344CB8AC3E}">
        <p14:creationId xmlns:p14="http://schemas.microsoft.com/office/powerpoint/2010/main" val="356244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58</a:t>
            </a:fld>
            <a:endParaRPr lang="en-US" dirty="0"/>
          </a:p>
        </p:txBody>
      </p:sp>
    </p:spTree>
    <p:extLst>
      <p:ext uri="{BB962C8B-B14F-4D97-AF65-F5344CB8AC3E}">
        <p14:creationId xmlns:p14="http://schemas.microsoft.com/office/powerpoint/2010/main" val="210269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64</a:t>
            </a:fld>
            <a:endParaRPr lang="en-US" dirty="0"/>
          </a:p>
        </p:txBody>
      </p:sp>
    </p:spTree>
    <p:extLst>
      <p:ext uri="{BB962C8B-B14F-4D97-AF65-F5344CB8AC3E}">
        <p14:creationId xmlns:p14="http://schemas.microsoft.com/office/powerpoint/2010/main" val="3077415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For example, a one unit increase in the predictor variable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is associated with an average change of -0.09518 in the log odds of the response variable am taking on a value of 1. This means that higher values of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are associated with a lower likelihood of the am variable taking on a value of 1.</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65</a:t>
            </a:fld>
            <a:endParaRPr lang="en-US" dirty="0"/>
          </a:p>
        </p:txBody>
      </p:sp>
    </p:spTree>
    <p:extLst>
      <p:ext uri="{BB962C8B-B14F-4D97-AF65-F5344CB8AC3E}">
        <p14:creationId xmlns:p14="http://schemas.microsoft.com/office/powerpoint/2010/main" val="247749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68</a:t>
            </a:fld>
            <a:endParaRPr lang="en-US" dirty="0"/>
          </a:p>
        </p:txBody>
      </p:sp>
    </p:spTree>
    <p:extLst>
      <p:ext uri="{BB962C8B-B14F-4D97-AF65-F5344CB8AC3E}">
        <p14:creationId xmlns:p14="http://schemas.microsoft.com/office/powerpoint/2010/main" val="1761199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69</a:t>
            </a:fld>
            <a:endParaRPr lang="en-US" dirty="0"/>
          </a:p>
        </p:txBody>
      </p:sp>
    </p:spTree>
    <p:extLst>
      <p:ext uri="{BB962C8B-B14F-4D97-AF65-F5344CB8AC3E}">
        <p14:creationId xmlns:p14="http://schemas.microsoft.com/office/powerpoint/2010/main" val="166045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73</a:t>
            </a:fld>
            <a:endParaRPr lang="en-US" dirty="0"/>
          </a:p>
        </p:txBody>
      </p:sp>
    </p:spTree>
    <p:extLst>
      <p:ext uri="{BB962C8B-B14F-4D97-AF65-F5344CB8AC3E}">
        <p14:creationId xmlns:p14="http://schemas.microsoft.com/office/powerpoint/2010/main" val="292524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75</a:t>
            </a:fld>
            <a:endParaRPr lang="en-US" dirty="0"/>
          </a:p>
        </p:txBody>
      </p:sp>
    </p:spTree>
    <p:extLst>
      <p:ext uri="{BB962C8B-B14F-4D97-AF65-F5344CB8AC3E}">
        <p14:creationId xmlns:p14="http://schemas.microsoft.com/office/powerpoint/2010/main" val="306138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76</a:t>
            </a:fld>
            <a:endParaRPr lang="en-US" dirty="0"/>
          </a:p>
        </p:txBody>
      </p:sp>
    </p:spTree>
    <p:extLst>
      <p:ext uri="{BB962C8B-B14F-4D97-AF65-F5344CB8AC3E}">
        <p14:creationId xmlns:p14="http://schemas.microsoft.com/office/powerpoint/2010/main" val="145679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77</a:t>
            </a:fld>
            <a:endParaRPr lang="en-US" dirty="0"/>
          </a:p>
        </p:txBody>
      </p:sp>
    </p:spTree>
    <p:extLst>
      <p:ext uri="{BB962C8B-B14F-4D97-AF65-F5344CB8AC3E}">
        <p14:creationId xmlns:p14="http://schemas.microsoft.com/office/powerpoint/2010/main" val="2880964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86</a:t>
            </a:fld>
            <a:endParaRPr lang="en-US" dirty="0"/>
          </a:p>
        </p:txBody>
      </p:sp>
    </p:spTree>
    <p:extLst>
      <p:ext uri="{BB962C8B-B14F-4D97-AF65-F5344CB8AC3E}">
        <p14:creationId xmlns:p14="http://schemas.microsoft.com/office/powerpoint/2010/main" val="330027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7</a:t>
            </a:fld>
            <a:endParaRPr lang="en-US" dirty="0"/>
          </a:p>
        </p:txBody>
      </p:sp>
    </p:spTree>
    <p:extLst>
      <p:ext uri="{BB962C8B-B14F-4D97-AF65-F5344CB8AC3E}">
        <p14:creationId xmlns:p14="http://schemas.microsoft.com/office/powerpoint/2010/main" val="529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 c/d = a*d / b*c</a:t>
            </a:r>
          </a:p>
        </p:txBody>
      </p:sp>
      <p:sp>
        <p:nvSpPr>
          <p:cNvPr id="4" name="Slide Number Placeholder 3"/>
          <p:cNvSpPr>
            <a:spLocks noGrp="1"/>
          </p:cNvSpPr>
          <p:nvPr>
            <p:ph type="sldNum" sz="quarter" idx="5"/>
          </p:nvPr>
        </p:nvSpPr>
        <p:spPr/>
        <p:txBody>
          <a:bodyPr/>
          <a:lstStyle/>
          <a:p>
            <a:fld id="{F7510C22-AB3E-3144-954A-30AFB7F4824B}" type="slidenum">
              <a:rPr lang="en-US" smtClean="0"/>
              <a:pPr/>
              <a:t>88</a:t>
            </a:fld>
            <a:endParaRPr lang="en-US" dirty="0"/>
          </a:p>
        </p:txBody>
      </p:sp>
    </p:spTree>
    <p:extLst>
      <p:ext uri="{BB962C8B-B14F-4D97-AF65-F5344CB8AC3E}">
        <p14:creationId xmlns:p14="http://schemas.microsoft.com/office/powerpoint/2010/main" val="19857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92</a:t>
            </a:fld>
            <a:endParaRPr lang="en-US" dirty="0"/>
          </a:p>
        </p:txBody>
      </p:sp>
    </p:spTree>
    <p:extLst>
      <p:ext uri="{BB962C8B-B14F-4D97-AF65-F5344CB8AC3E}">
        <p14:creationId xmlns:p14="http://schemas.microsoft.com/office/powerpoint/2010/main" val="1069648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94</a:t>
            </a:fld>
            <a:endParaRPr lang="en-US" dirty="0"/>
          </a:p>
        </p:txBody>
      </p:sp>
    </p:spTree>
    <p:extLst>
      <p:ext uri="{BB962C8B-B14F-4D97-AF65-F5344CB8AC3E}">
        <p14:creationId xmlns:p14="http://schemas.microsoft.com/office/powerpoint/2010/main" val="333095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98</a:t>
            </a:fld>
            <a:endParaRPr lang="en-US" dirty="0"/>
          </a:p>
        </p:txBody>
      </p:sp>
    </p:spTree>
    <p:extLst>
      <p:ext uri="{BB962C8B-B14F-4D97-AF65-F5344CB8AC3E}">
        <p14:creationId xmlns:p14="http://schemas.microsoft.com/office/powerpoint/2010/main" val="517042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99</a:t>
            </a:fld>
            <a:endParaRPr lang="en-US" dirty="0"/>
          </a:p>
        </p:txBody>
      </p:sp>
    </p:spTree>
    <p:extLst>
      <p:ext uri="{BB962C8B-B14F-4D97-AF65-F5344CB8AC3E}">
        <p14:creationId xmlns:p14="http://schemas.microsoft.com/office/powerpoint/2010/main" val="29781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100</a:t>
            </a:fld>
            <a:endParaRPr lang="en-US" dirty="0"/>
          </a:p>
        </p:txBody>
      </p:sp>
    </p:spTree>
    <p:extLst>
      <p:ext uri="{BB962C8B-B14F-4D97-AF65-F5344CB8AC3E}">
        <p14:creationId xmlns:p14="http://schemas.microsoft.com/office/powerpoint/2010/main" val="235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11</a:t>
            </a:fld>
            <a:endParaRPr lang="en-US" dirty="0"/>
          </a:p>
        </p:txBody>
      </p:sp>
    </p:spTree>
    <p:extLst>
      <p:ext uri="{BB962C8B-B14F-4D97-AF65-F5344CB8AC3E}">
        <p14:creationId xmlns:p14="http://schemas.microsoft.com/office/powerpoint/2010/main" val="369959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appropriate methods in statistics requires understanding of the type(s) of data you</a:t>
            </a:r>
          </a:p>
        </p:txBody>
      </p:sp>
      <p:sp>
        <p:nvSpPr>
          <p:cNvPr id="4" name="Slide Number Placeholder 3"/>
          <p:cNvSpPr>
            <a:spLocks noGrp="1"/>
          </p:cNvSpPr>
          <p:nvPr>
            <p:ph type="sldNum" sz="quarter" idx="5"/>
          </p:nvPr>
        </p:nvSpPr>
        <p:spPr/>
        <p:txBody>
          <a:bodyPr/>
          <a:lstStyle/>
          <a:p>
            <a:fld id="{F7510C22-AB3E-3144-954A-30AFB7F4824B}" type="slidenum">
              <a:rPr lang="en-US" smtClean="0"/>
              <a:pPr/>
              <a:t>12</a:t>
            </a:fld>
            <a:endParaRPr lang="en-US" dirty="0"/>
          </a:p>
        </p:txBody>
      </p:sp>
    </p:spTree>
    <p:extLst>
      <p:ext uri="{BB962C8B-B14F-4D97-AF65-F5344CB8AC3E}">
        <p14:creationId xmlns:p14="http://schemas.microsoft.com/office/powerpoint/2010/main" val="31568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18</a:t>
            </a:fld>
            <a:endParaRPr lang="en-US" dirty="0"/>
          </a:p>
        </p:txBody>
      </p:sp>
    </p:spTree>
    <p:extLst>
      <p:ext uri="{BB962C8B-B14F-4D97-AF65-F5344CB8AC3E}">
        <p14:creationId xmlns:p14="http://schemas.microsoft.com/office/powerpoint/2010/main" val="239520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20</a:t>
            </a:fld>
            <a:endParaRPr lang="en-US" dirty="0"/>
          </a:p>
        </p:txBody>
      </p:sp>
    </p:spTree>
    <p:extLst>
      <p:ext uri="{BB962C8B-B14F-4D97-AF65-F5344CB8AC3E}">
        <p14:creationId xmlns:p14="http://schemas.microsoft.com/office/powerpoint/2010/main" val="134397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21</a:t>
            </a:fld>
            <a:endParaRPr lang="en-US" dirty="0"/>
          </a:p>
        </p:txBody>
      </p:sp>
    </p:spTree>
    <p:extLst>
      <p:ext uri="{BB962C8B-B14F-4D97-AF65-F5344CB8AC3E}">
        <p14:creationId xmlns:p14="http://schemas.microsoft.com/office/powerpoint/2010/main" val="381572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Y, </a:t>
            </a:r>
          </a:p>
          <a:p>
            <a:r>
              <a:rPr lang="en-US" dirty="0"/>
              <a:t>Figure out the type of variable that Y is, </a:t>
            </a:r>
          </a:p>
          <a:p>
            <a:r>
              <a:rPr lang="en-US" dirty="0"/>
              <a:t>Assume a distribution</a:t>
            </a:r>
          </a:p>
        </p:txBody>
      </p:sp>
      <p:sp>
        <p:nvSpPr>
          <p:cNvPr id="4" name="Slide Number Placeholder 3"/>
          <p:cNvSpPr>
            <a:spLocks noGrp="1"/>
          </p:cNvSpPr>
          <p:nvPr>
            <p:ph type="sldNum" sz="quarter" idx="5"/>
          </p:nvPr>
        </p:nvSpPr>
        <p:spPr/>
        <p:txBody>
          <a:bodyPr/>
          <a:lstStyle/>
          <a:p>
            <a:fld id="{F7510C22-AB3E-3144-954A-30AFB7F4824B}" type="slidenum">
              <a:rPr lang="en-US" smtClean="0"/>
              <a:pPr/>
              <a:t>25</a:t>
            </a:fld>
            <a:endParaRPr lang="en-US" dirty="0"/>
          </a:p>
        </p:txBody>
      </p:sp>
    </p:spTree>
    <p:extLst>
      <p:ext uri="{BB962C8B-B14F-4D97-AF65-F5344CB8AC3E}">
        <p14:creationId xmlns:p14="http://schemas.microsoft.com/office/powerpoint/2010/main" val="336179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18" y="686832"/>
            <a:ext cx="7589520" cy="715340"/>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731520" y="1410992"/>
            <a:ext cx="7589520" cy="952419"/>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731520" y="2928032"/>
            <a:ext cx="7589520" cy="1468122"/>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731520" y="2521744"/>
            <a:ext cx="7589520" cy="344330"/>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Rectangle 3"/>
          <p:cNvSpPr/>
          <p:nvPr userDrawn="1"/>
        </p:nvSpPr>
        <p:spPr>
          <a:xfrm>
            <a:off x="-1" y="0"/>
            <a:ext cx="9144000" cy="512064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5" y="361566"/>
            <a:ext cx="8031317" cy="4365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31520" y="731520"/>
            <a:ext cx="7589520" cy="731520"/>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731520" y="1554480"/>
            <a:ext cx="7589520" cy="952419"/>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731520" y="3108960"/>
            <a:ext cx="7589520" cy="1198960"/>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731520" y="2651760"/>
            <a:ext cx="7589520" cy="344330"/>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819792"/>
            <a:ext cx="7534430" cy="85725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4" y="1719067"/>
            <a:ext cx="7534275" cy="2258615"/>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330576"/>
            <a:ext cx="5585469" cy="2505555"/>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731520"/>
            <a:ext cx="7534430" cy="857250"/>
          </a:xfrm>
          <a:prstGeom prst="rect">
            <a:avLst/>
          </a:prstGeom>
        </p:spPr>
        <p:txBody>
          <a:bodyPr vert="horz" lIns="91440" tIns="45720" rIns="91440" bIns="45720" rtlCol="0" anchor="ctr">
            <a:normAutofit/>
          </a:bodyPr>
          <a:lstStyle>
            <a:lvl1pPr algn="l">
              <a:defRPr sz="4000"/>
            </a:lvl1pPr>
          </a:lstStyle>
          <a:p>
            <a:r>
              <a:rPr lang="en-US" dirty="0"/>
              <a:t>Click to edit master title style</a:t>
            </a:r>
          </a:p>
        </p:txBody>
      </p:sp>
      <p:sp>
        <p:nvSpPr>
          <p:cNvPr id="6" name="Text Placeholder 5"/>
          <p:cNvSpPr>
            <a:spLocks noGrp="1"/>
          </p:cNvSpPr>
          <p:nvPr>
            <p:ph type="body" sz="quarter" idx="10"/>
          </p:nvPr>
        </p:nvSpPr>
        <p:spPr>
          <a:xfrm>
            <a:off x="731520" y="1737710"/>
            <a:ext cx="7534275" cy="2681889"/>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735095"/>
            <a:ext cx="7589520" cy="3566160"/>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731520" y="4389120"/>
            <a:ext cx="4111625" cy="378619"/>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1"/>
            <a:ext cx="1828800" cy="51462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2344615" y="837776"/>
            <a:ext cx="6298163" cy="564396"/>
          </a:xfrm>
          <a:prstGeom prst="rect">
            <a:avLst/>
          </a:prstGeom>
        </p:spPr>
        <p:txBody>
          <a:bodyPr vert="horz" lIns="91440" tIns="45720" rIns="91440" bIns="45720" rtlCol="0" anchor="ctr">
            <a:noAutofit/>
          </a:bodyPr>
          <a:lstStyle>
            <a:lvl1pPr algn="l">
              <a:defRPr sz="3600"/>
            </a:lvl1pPr>
          </a:lstStyle>
          <a:p>
            <a:r>
              <a:rPr lang="en-US" dirty="0"/>
              <a:t>Click to edit master title style</a:t>
            </a:r>
          </a:p>
        </p:txBody>
      </p:sp>
      <p:sp>
        <p:nvSpPr>
          <p:cNvPr id="10" name="Text Placeholder 2"/>
          <p:cNvSpPr>
            <a:spLocks noGrp="1"/>
          </p:cNvSpPr>
          <p:nvPr>
            <p:ph idx="10" hasCustomPrompt="1"/>
          </p:nvPr>
        </p:nvSpPr>
        <p:spPr>
          <a:xfrm>
            <a:off x="2344615" y="1481539"/>
            <a:ext cx="6298163" cy="2902891"/>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rPr>
              <a:pPr algn="l"/>
              <a:t>‹#›</a:t>
            </a:fld>
            <a:endParaRPr lang="en-US" sz="12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589520" cy="621158"/>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731520" y="1453662"/>
            <a:ext cx="3657600" cy="2919046"/>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63440" y="1453662"/>
            <a:ext cx="3657600" cy="2919045"/>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14400" y="890686"/>
            <a:ext cx="7315200" cy="3482022"/>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48640" y="365760"/>
            <a:ext cx="4597400" cy="335414"/>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230923" y="1266091"/>
            <a:ext cx="676656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94746" y="4601719"/>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5093"/>
            <a:ext cx="7589520" cy="352038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731520" y="4368481"/>
            <a:ext cx="4111625" cy="378619"/>
          </a:xfrm>
        </p:spPr>
        <p:txBody>
          <a:bodyPr/>
          <a:lstStyle>
            <a:lvl1pPr marL="0" indent="0">
              <a:buNone/>
              <a:defRPr sz="2000"/>
            </a:lvl1pPr>
          </a:lstStyle>
          <a:p>
            <a:pPr lvl="0"/>
            <a:r>
              <a:rPr lang="en-US" dirty="0"/>
              <a:t>— Click to add attribution</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604983" cy="621158"/>
          </a:xfrm>
        </p:spPr>
        <p:txBody>
          <a:bodyPr>
            <a:noAutofit/>
          </a:bodyPr>
          <a:lstStyle>
            <a:lvl1pPr algn="l">
              <a:defRPr sz="4000"/>
            </a:lvl1pPr>
          </a:lstStyle>
          <a:p>
            <a:r>
              <a:rPr lang="en-US" dirty="0"/>
              <a:t>Click to edit title style</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731520"/>
            <a:ext cx="7604983" cy="6211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604983" cy="2744799"/>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408482" y="4208899"/>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Lst>
  <p:hf hdr="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19"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19" y="1737360"/>
            <a:ext cx="7589520" cy="30504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hdr="0"/>
  <p:txStyles>
    <p:titleStyle>
      <a:lvl1pPr algn="l" defTabSz="457200" rtl="0" eaLnBrk="1" latinLnBrk="0" hangingPunct="1">
        <a:spcBef>
          <a:spcPct val="0"/>
        </a:spcBef>
        <a:buNone/>
        <a:defRPr sz="40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742950" indent="-285750" algn="l" defTabSz="457200" rtl="0" eaLnBrk="1" latinLnBrk="0" hangingPunct="1">
        <a:spcBef>
          <a:spcPct val="20000"/>
        </a:spcBef>
        <a:buFont typeface="Arial"/>
        <a:buChar char="–"/>
        <a:defRPr sz="28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457200" rtl="0" eaLnBrk="1" latinLnBrk="0" hangingPunct="1">
        <a:spcBef>
          <a:spcPct val="20000"/>
        </a:spcBef>
        <a:buFont typeface="Arial"/>
        <a:buChar char="•"/>
        <a:defRPr sz="24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737360"/>
            <a:ext cx="7589520" cy="2560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9487" y="420732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589520" cy="30416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ncbi.nlm.nih.gov/pmc/articles/PMC351836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s://pubmed.ncbi.nlm.nih.gov/31032076/" TargetMode="External"/><Relationship Id="rId3" Type="http://schemas.openxmlformats.org/officeDocument/2006/relationships/hyperlink" Target="https://www.ncbi.nlm.nih.gov/pmc/articles/PMC3936971/#:~:text=Logistic%20regression%20is%20used%20to,the%20observed%20event%20of%20interest." TargetMode="External"/><Relationship Id="rId7" Type="http://schemas.openxmlformats.org/officeDocument/2006/relationships/hyperlink" Target="https://online.stat.psu.edu/stat504/lesson/6" TargetMode="External"/><Relationship Id="rId2" Type="http://schemas.openxmlformats.org/officeDocument/2006/relationships/hyperlink" Target="https://pubmed.ncbi.nlm.nih.gov/23703593/"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2938757/" TargetMode="External"/><Relationship Id="rId5" Type="http://schemas.openxmlformats.org/officeDocument/2006/relationships/hyperlink" Target="https://www.sciencedirect.com/science/article/abs/pii/002199249400011N" TargetMode="External"/><Relationship Id="rId4" Type="http://schemas.openxmlformats.org/officeDocument/2006/relationships/hyperlink" Target="https://onlinelibrary.wiley.com/doi/epdf/10.1111/j.1365-3016.1990.tb00615.x"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hip-529-logistic-regression_2022-03-2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atacamp.com/community/tutorials/logistic-regression-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enwhalley.github.io/just-enough-r/link-functions.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hyperlink" Target="https://bookdown.org/tpinto_home/Regression-and-Classification/#datasets-used-in-the-examp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ookdown.org/tpinto_home/Regression-and-Classification/#datasets-used-in-the-examp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pubmed.ncbi.nlm.nih.gov/18580722/#:~:text=Odds%20ratios%20(OR)%20are%20commonly,a%20risk%20ratio%20(R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pubmed.ncbi.nlm.nih.gov/31032076/"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ncbi.nlm.nih.gov/pmc/articles/PMC31404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extBox 12"/>
          <p:cNvSpPr txBox="1"/>
          <p:nvPr/>
        </p:nvSpPr>
        <p:spPr>
          <a:xfrm>
            <a:off x="422823" y="4611406"/>
            <a:ext cx="6154231" cy="3693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March 28, 2022   </a:t>
            </a:r>
          </a:p>
          <a:p>
            <a:r>
              <a:rPr lang="en-US" sz="900" kern="0" spc="80" dirty="0">
                <a:solidFill>
                  <a:schemeClr val="bg1"/>
                </a:solidFill>
                <a:latin typeface="Lato Regular" panose="020F0502020204030203" pitchFamily="34" charset="0"/>
                <a:cs typeface="Lato Light"/>
              </a:rPr>
              <a:t>PRESENTED BY: Emile Latour, MS, Associate Biostatistician, OHSU Knight Cancer Institute</a:t>
            </a:r>
          </a:p>
        </p:txBody>
      </p:sp>
      <p:sp>
        <p:nvSpPr>
          <p:cNvPr id="14" name="TextBox 13"/>
          <p:cNvSpPr txBox="1"/>
          <p:nvPr/>
        </p:nvSpPr>
        <p:spPr>
          <a:xfrm>
            <a:off x="386380" y="2896898"/>
            <a:ext cx="4760655" cy="707886"/>
          </a:xfrm>
          <a:prstGeom prst="rect">
            <a:avLst/>
          </a:prstGeom>
          <a:noFill/>
        </p:spPr>
        <p:txBody>
          <a:bodyPr wrap="square" rtlCol="0">
            <a:spAutoFit/>
          </a:bodyPr>
          <a:lstStyle/>
          <a:p>
            <a:r>
              <a:rPr lang="en-US" sz="4000" dirty="0">
                <a:solidFill>
                  <a:schemeClr val="bg1"/>
                </a:solidFill>
                <a:latin typeface="Lato Regular"/>
                <a:cs typeface="Lato Regular"/>
              </a:rPr>
              <a:t>Logistic Regression</a:t>
            </a:r>
          </a:p>
        </p:txBody>
      </p:sp>
      <p:sp>
        <p:nvSpPr>
          <p:cNvPr id="15" name="TextBox 14"/>
          <p:cNvSpPr txBox="1"/>
          <p:nvPr/>
        </p:nvSpPr>
        <p:spPr>
          <a:xfrm>
            <a:off x="422823" y="3547974"/>
            <a:ext cx="4786372" cy="415498"/>
          </a:xfrm>
          <a:prstGeom prst="rect">
            <a:avLst/>
          </a:prstGeom>
          <a:noFill/>
        </p:spPr>
        <p:txBody>
          <a:bodyPr wrap="square" rtlCol="0">
            <a:spAutoFit/>
          </a:bodyPr>
          <a:lstStyle/>
          <a:p>
            <a:r>
              <a:rPr lang="en-US" sz="2100" dirty="0">
                <a:solidFill>
                  <a:schemeClr val="bg1"/>
                </a:solidFill>
                <a:latin typeface="Lato Regular"/>
                <a:cs typeface="Lato Regular"/>
              </a:rPr>
              <a:t>HIP 529 Applied Biostatistics II</a:t>
            </a:r>
          </a:p>
        </p:txBody>
      </p:sp>
      <p:cxnSp>
        <p:nvCxnSpPr>
          <p:cNvPr id="16" name="Straight Connector 15" title="Straight line."/>
          <p:cNvCxnSpPr/>
          <p:nvPr/>
        </p:nvCxnSpPr>
        <p:spPr>
          <a:xfrm>
            <a:off x="490062" y="4322160"/>
            <a:ext cx="818259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823" y="1571273"/>
            <a:ext cx="603495" cy="1034025"/>
          </a:xfrm>
          <a:prstGeom prst="rect">
            <a:avLst/>
          </a:prstGeom>
        </p:spPr>
      </p:pic>
    </p:spTree>
    <p:extLst>
      <p:ext uri="{BB962C8B-B14F-4D97-AF65-F5344CB8AC3E}">
        <p14:creationId xmlns:p14="http://schemas.microsoft.com/office/powerpoint/2010/main" val="206138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67544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Univariable – one explanatory variable</a:t>
            </a:r>
          </a:p>
          <a:p>
            <a:r>
              <a:rPr lang="en-US" dirty="0"/>
              <a:t>Univariate – One response variable</a:t>
            </a:r>
          </a:p>
          <a:p>
            <a:endParaRPr lang="en-US" dirty="0"/>
          </a:p>
          <a:p>
            <a:r>
              <a:rPr lang="en-US" dirty="0"/>
              <a:t>Multivariable – more than one explanatory variable</a:t>
            </a:r>
          </a:p>
          <a:p>
            <a:r>
              <a:rPr lang="en-US" dirty="0"/>
              <a:t>Multivariate – more than one response variable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369332"/>
          </a:xfrm>
          <a:prstGeom prst="rect">
            <a:avLst/>
          </a:prstGeom>
          <a:noFill/>
        </p:spPr>
        <p:txBody>
          <a:bodyPr wrap="square" rtlCol="0">
            <a:spAutoFit/>
          </a:bodyPr>
          <a:lstStyle/>
          <a:p>
            <a:r>
              <a:rPr lang="en-US" dirty="0">
                <a:hlinkClick r:id="rId3"/>
              </a:rPr>
              <a:t>Multivariate or Multivariable Regression? (Hidalgo and Goodman)</a:t>
            </a:r>
            <a:endParaRPr lang="en-US" dirty="0"/>
          </a:p>
        </p:txBody>
      </p:sp>
    </p:spTree>
    <p:extLst>
      <p:ext uri="{BB962C8B-B14F-4D97-AF65-F5344CB8AC3E}">
        <p14:creationId xmlns:p14="http://schemas.microsoft.com/office/powerpoint/2010/main" val="2922129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811214" y="1686287"/>
            <a:ext cx="7534275" cy="2204246"/>
          </a:xfrm>
        </p:spPr>
        <p:txBody>
          <a:bodyPr>
            <a:normAutofit fontScale="47500" lnSpcReduction="20000"/>
          </a:bodyPr>
          <a:lstStyle/>
          <a:p>
            <a:r>
              <a:rPr lang="en-US" dirty="0">
                <a:hlinkClick r:id="rId2"/>
              </a:rPr>
              <a:t>An introduction to logistic regression: from basic concepts to interpretation with particular attention to nursing domain (Park 2013)</a:t>
            </a:r>
            <a:endParaRPr lang="en-US" dirty="0"/>
          </a:p>
          <a:p>
            <a:r>
              <a:rPr lang="en-US" dirty="0">
                <a:hlinkClick r:id="rId3"/>
              </a:rPr>
              <a:t>Understanding logistic regression analysis (Sperandei)</a:t>
            </a:r>
            <a:endParaRPr lang="en-US" dirty="0"/>
          </a:p>
          <a:p>
            <a:r>
              <a:rPr lang="en-US" dirty="0">
                <a:hlinkClick r:id="rId4"/>
              </a:rPr>
              <a:t>Using logistic regression in perinatal epidemiology: an introduction for clinical researchers. Part 1: basic concepts (Brand, Keirse)</a:t>
            </a:r>
            <a:endParaRPr lang="en-US" dirty="0"/>
          </a:p>
          <a:p>
            <a:r>
              <a:rPr lang="en-US" dirty="0">
                <a:hlinkClick r:id="rId5"/>
              </a:rPr>
              <a:t>An introduction to logistic regression with an application to the analysis of language recovery following a stroke (Greenhouse et al)</a:t>
            </a:r>
            <a:endParaRPr lang="en-US" dirty="0"/>
          </a:p>
          <a:p>
            <a:r>
              <a:rPr lang="en-US" dirty="0">
                <a:hlinkClick r:id="rId6"/>
              </a:rPr>
              <a:t>Explaining Odds Ratios (Szumilas)</a:t>
            </a:r>
            <a:endParaRPr lang="en-US" dirty="0"/>
          </a:p>
          <a:p>
            <a:r>
              <a:rPr lang="en-US" dirty="0">
                <a:hlinkClick r:id="rId7"/>
              </a:rPr>
              <a:t>Penn State, STAT 504, Binary Logistic Regression</a:t>
            </a:r>
            <a:endParaRPr lang="en-US" dirty="0"/>
          </a:p>
          <a:p>
            <a:r>
              <a:rPr lang="en-US" dirty="0">
                <a:hlinkClick r:id="rId8"/>
              </a:rPr>
              <a:t>Developing prediction models for clinical use using logistic regression: an overview (</a:t>
            </a:r>
            <a:r>
              <a:rPr lang="en-US" dirty="0" err="1">
                <a:hlinkClick r:id="rId8"/>
              </a:rPr>
              <a:t>Shipe</a:t>
            </a:r>
            <a:r>
              <a:rPr lang="en-US" dirty="0">
                <a:hlinkClick r:id="rId8"/>
              </a:rPr>
              <a:t> et al)</a:t>
            </a:r>
            <a:endParaRPr lang="en-US" dirty="0"/>
          </a:p>
          <a:p>
            <a:endParaRPr lang="en-US" dirty="0"/>
          </a:p>
          <a:p>
            <a:endParaRPr lang="en-US" dirty="0"/>
          </a:p>
        </p:txBody>
      </p:sp>
    </p:spTree>
    <p:extLst>
      <p:ext uri="{BB962C8B-B14F-4D97-AF65-F5344CB8AC3E}">
        <p14:creationId xmlns:p14="http://schemas.microsoft.com/office/powerpoint/2010/main" val="473936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0080" y="2745734"/>
            <a:ext cx="7772400" cy="751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solidFill>
                  <a:srgbClr val="002776"/>
                </a:solidFill>
                <a:latin typeface="Lato Regular"/>
                <a:cs typeface="Lato Regular"/>
              </a:rPr>
              <a:t>Thank You</a:t>
            </a:r>
          </a:p>
        </p:txBody>
      </p:sp>
      <p:pic>
        <p:nvPicPr>
          <p:cNvPr id="4" name="Picture 3" descr="OHSU four-colog master brand logo." title="OHSU master bran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1261" y="905798"/>
            <a:ext cx="870038" cy="1490121"/>
          </a:xfrm>
          <a:prstGeom prst="rect">
            <a:avLst/>
          </a:prstGeom>
        </p:spPr>
      </p:pic>
    </p:spTree>
    <p:extLst>
      <p:ext uri="{BB962C8B-B14F-4D97-AF65-F5344CB8AC3E}">
        <p14:creationId xmlns:p14="http://schemas.microsoft.com/office/powerpoint/2010/main" val="29854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Types of data / variables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333030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 variables</a:t>
            </a:r>
          </a:p>
        </p:txBody>
      </p:sp>
      <p:sp>
        <p:nvSpPr>
          <p:cNvPr id="3" name="Text Placeholder 2"/>
          <p:cNvSpPr>
            <a:spLocks noGrp="1"/>
          </p:cNvSpPr>
          <p:nvPr>
            <p:ph type="body" sz="quarter" idx="10"/>
          </p:nvPr>
        </p:nvSpPr>
        <p:spPr>
          <a:xfrm>
            <a:off x="811214" y="1686287"/>
            <a:ext cx="7534275" cy="2204246"/>
          </a:xfrm>
        </p:spPr>
        <p:txBody>
          <a:bodyPr>
            <a:normAutofit fontScale="85000" lnSpcReduction="10000"/>
          </a:bodyPr>
          <a:lstStyle/>
          <a:p>
            <a:r>
              <a:rPr lang="en-US" dirty="0"/>
              <a:t>Discrete (numerical) – quantities or counts, likely with units</a:t>
            </a:r>
          </a:p>
          <a:p>
            <a:r>
              <a:rPr lang="en-US" dirty="0"/>
              <a:t>Continuous (numerical) -- quantities, likely with units</a:t>
            </a:r>
          </a:p>
          <a:p>
            <a:r>
              <a:rPr lang="en-US" dirty="0"/>
              <a:t>Ordinal (categorical) – labels with order</a:t>
            </a:r>
          </a:p>
          <a:p>
            <a:r>
              <a:rPr lang="en-US" dirty="0"/>
              <a:t>Nominal (categorical) – labels with no order</a:t>
            </a:r>
          </a:p>
        </p:txBody>
      </p:sp>
    </p:spTree>
    <p:extLst>
      <p:ext uri="{BB962C8B-B14F-4D97-AF65-F5344CB8AC3E}">
        <p14:creationId xmlns:p14="http://schemas.microsoft.com/office/powerpoint/2010/main" val="287594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 not numerical coding of categories</a:t>
            </a:r>
          </a:p>
          <a:p>
            <a:r>
              <a:rPr lang="en-US" dirty="0"/>
              <a:t>Restricted to a set of isolated points</a:t>
            </a:r>
          </a:p>
          <a:p>
            <a:r>
              <a:rPr lang="en-US" dirty="0"/>
              <a:t>Intermediate values are impossible</a:t>
            </a:r>
          </a:p>
          <a:p>
            <a:r>
              <a:rPr lang="en-US" dirty="0"/>
              <a:t>Examples:</a:t>
            </a:r>
          </a:p>
          <a:p>
            <a:pPr lvl="1"/>
            <a:r>
              <a:rPr lang="en-US" dirty="0"/>
              <a:t>Occupants per household: 1, 2, 3, ….</a:t>
            </a:r>
          </a:p>
          <a:p>
            <a:pPr lvl="1"/>
            <a:r>
              <a:rPr lang="en-US" dirty="0"/>
              <a:t>Number of tumors: 0, 1, 2, 3, 4, …</a:t>
            </a:r>
          </a:p>
          <a:p>
            <a:pPr lvl="1"/>
            <a:r>
              <a:rPr lang="en-US" dirty="0"/>
              <a:t>Age to nearest whole year: …, 35, 36, 37, …</a:t>
            </a:r>
          </a:p>
          <a:p>
            <a:endParaRPr lang="en-US" dirty="0"/>
          </a:p>
        </p:txBody>
      </p:sp>
    </p:spTree>
    <p:extLst>
      <p:ext uri="{BB962C8B-B14F-4D97-AF65-F5344CB8AC3E}">
        <p14:creationId xmlns:p14="http://schemas.microsoft.com/office/powerpoint/2010/main" val="82841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a:t>
            </a:r>
          </a:p>
          <a:p>
            <a:r>
              <a:rPr lang="en-US" dirty="0"/>
              <a:t>Not restricted to a set of isolated points</a:t>
            </a:r>
          </a:p>
          <a:p>
            <a:r>
              <a:rPr lang="en-US" dirty="0"/>
              <a:t>Intermediate values are(theoretically) possible</a:t>
            </a:r>
          </a:p>
          <a:p>
            <a:r>
              <a:rPr lang="en-US" dirty="0"/>
              <a:t>Examples:</a:t>
            </a:r>
          </a:p>
          <a:p>
            <a:pPr lvl="1"/>
            <a:r>
              <a:rPr lang="en-US" dirty="0"/>
              <a:t>Change in body weight during pandemic: +19.25 </a:t>
            </a:r>
            <a:r>
              <a:rPr lang="en-US" dirty="0" err="1"/>
              <a:t>lbs</a:t>
            </a:r>
            <a:endParaRPr lang="en-US" dirty="0"/>
          </a:p>
          <a:p>
            <a:pPr lvl="1"/>
            <a:r>
              <a:rPr lang="en-US" dirty="0"/>
              <a:t>Cholesterol level: 162 mg/dL</a:t>
            </a:r>
          </a:p>
          <a:p>
            <a:pPr lvl="1"/>
            <a:r>
              <a:rPr lang="en-US" dirty="0"/>
              <a:t>Age (fractional): 35.75 years</a:t>
            </a:r>
          </a:p>
        </p:txBody>
      </p:sp>
    </p:spTree>
    <p:extLst>
      <p:ext uri="{BB962C8B-B14F-4D97-AF65-F5344CB8AC3E}">
        <p14:creationId xmlns:p14="http://schemas.microsoft.com/office/powerpoint/2010/main" val="1629057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Categories or classes with meaningful order</a:t>
            </a:r>
          </a:p>
          <a:p>
            <a:r>
              <a:rPr lang="en-US" dirty="0"/>
              <a:t>Examples:</a:t>
            </a:r>
          </a:p>
          <a:p>
            <a:pPr lvl="1"/>
            <a:r>
              <a:rPr lang="en-US" dirty="0"/>
              <a:t>Pain: None, Mild, Moderate, Severe</a:t>
            </a:r>
          </a:p>
          <a:p>
            <a:pPr lvl="1"/>
            <a:r>
              <a:rPr lang="en-US" dirty="0"/>
              <a:t>Likert: Disagree, Neutral, Agree</a:t>
            </a:r>
          </a:p>
          <a:p>
            <a:pPr lvl="1"/>
            <a:r>
              <a:rPr lang="en-US" dirty="0"/>
              <a:t>Smoking status: Never, Occasionally, Frequently</a:t>
            </a:r>
          </a:p>
          <a:p>
            <a:r>
              <a:rPr lang="en-US" dirty="0"/>
              <a:t>Numerical codes can be assigned, but must show the ranking (order)</a:t>
            </a:r>
          </a:p>
          <a:p>
            <a:pPr lvl="1"/>
            <a:endParaRPr lang="en-US" dirty="0"/>
          </a:p>
          <a:p>
            <a:pPr marL="457200" lvl="1" indent="0">
              <a:buNone/>
            </a:pPr>
            <a:endParaRPr lang="en-US" dirty="0"/>
          </a:p>
        </p:txBody>
      </p:sp>
    </p:spTree>
    <p:extLst>
      <p:ext uri="{BB962C8B-B14F-4D97-AF65-F5344CB8AC3E}">
        <p14:creationId xmlns:p14="http://schemas.microsoft.com/office/powerpoint/2010/main" val="414054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Unordered categories or classes</a:t>
            </a:r>
          </a:p>
          <a:p>
            <a:r>
              <a:rPr lang="en-US" dirty="0"/>
              <a:t>Examples:</a:t>
            </a:r>
          </a:p>
          <a:p>
            <a:pPr lvl="1"/>
            <a:r>
              <a:rPr lang="en-US" dirty="0"/>
              <a:t>Biological sex: M = Male, F = Female </a:t>
            </a:r>
          </a:p>
          <a:p>
            <a:pPr lvl="1"/>
            <a:r>
              <a:rPr lang="en-US" dirty="0"/>
              <a:t>Blood type: A, B, O, AB</a:t>
            </a:r>
          </a:p>
          <a:p>
            <a:pPr lvl="1"/>
            <a:r>
              <a:rPr lang="en-US" dirty="0"/>
              <a:t>Smoking status: Yes/No (1/0)</a:t>
            </a:r>
          </a:p>
          <a:p>
            <a:r>
              <a:rPr lang="en-US" dirty="0"/>
              <a:t>Data can be given numerical codes (e.g. 1=A, 2=B, 3=O, 4=AB)</a:t>
            </a:r>
          </a:p>
          <a:p>
            <a:pPr lvl="1"/>
            <a:endParaRPr lang="en-US" dirty="0"/>
          </a:p>
          <a:p>
            <a:pPr marL="457200" lvl="1" indent="0">
              <a:buNone/>
            </a:pPr>
            <a:endParaRPr lang="en-US" dirty="0"/>
          </a:p>
        </p:txBody>
      </p:sp>
    </p:spTree>
    <p:extLst>
      <p:ext uri="{BB962C8B-B14F-4D97-AF65-F5344CB8AC3E}">
        <p14:creationId xmlns:p14="http://schemas.microsoft.com/office/powerpoint/2010/main" val="2633014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case – Binary data</a:t>
            </a:r>
          </a:p>
        </p:txBody>
      </p:sp>
      <p:sp>
        <p:nvSpPr>
          <p:cNvPr id="3" name="Text Placeholder 2"/>
          <p:cNvSpPr>
            <a:spLocks noGrp="1"/>
          </p:cNvSpPr>
          <p:nvPr>
            <p:ph type="body" sz="quarter" idx="10"/>
          </p:nvPr>
        </p:nvSpPr>
        <p:spPr>
          <a:xfrm>
            <a:off x="811214" y="1686287"/>
            <a:ext cx="7534275" cy="2204246"/>
          </a:xfrm>
        </p:spPr>
        <p:txBody>
          <a:bodyPr>
            <a:normAutofit fontScale="47500" lnSpcReduction="20000"/>
          </a:bodyPr>
          <a:lstStyle/>
          <a:p>
            <a:r>
              <a:rPr lang="en-US" dirty="0"/>
              <a:t>Nominal data with only two levels</a:t>
            </a:r>
          </a:p>
          <a:p>
            <a:r>
              <a:rPr lang="en-US" dirty="0"/>
              <a:t>Examples: Male/Female, Yes/No, Case/Control, Tx/No Tx</a:t>
            </a:r>
          </a:p>
          <a:p>
            <a:r>
              <a:rPr lang="en-US" dirty="0"/>
              <a:t>Labels can be replaced with the codes 0 and 1</a:t>
            </a:r>
          </a:p>
          <a:p>
            <a:pPr lvl="1"/>
            <a:r>
              <a:rPr lang="en-US" dirty="0"/>
              <a:t>Sum of the numeric codes gives the total with code 1</a:t>
            </a:r>
          </a:p>
          <a:p>
            <a:pPr lvl="1"/>
            <a:r>
              <a:rPr lang="en-US" dirty="0"/>
              <a:t>The average of the codes gives the proportion (or percentage) assigned the code 1</a:t>
            </a:r>
          </a:p>
          <a:p>
            <a:pPr lvl="1"/>
            <a:r>
              <a:rPr lang="en-US" dirty="0"/>
              <a:t>Example: Sample of n = 10 people coded as smoker (1) or non-smoker (0):</a:t>
            </a:r>
          </a:p>
          <a:p>
            <a:pPr lvl="2"/>
            <a:r>
              <a:rPr lang="en-US" dirty="0"/>
              <a:t>{1, 0, 1, 0, 1, 1, 1, 1, 1, 0}</a:t>
            </a:r>
          </a:p>
          <a:p>
            <a:pPr lvl="2"/>
            <a:r>
              <a:rPr lang="en-US" dirty="0"/>
              <a:t>Total = 7</a:t>
            </a:r>
          </a:p>
          <a:p>
            <a:pPr lvl="2"/>
            <a:r>
              <a:rPr lang="en-US" dirty="0"/>
              <a:t>Average = Total / n = 7 / 10 = 0.70 = 70.0%</a:t>
            </a:r>
          </a:p>
          <a:p>
            <a:pPr lvl="1"/>
            <a:endParaRPr lang="en-US" dirty="0"/>
          </a:p>
          <a:p>
            <a:pPr marL="457200" lvl="1" indent="0">
              <a:buNone/>
            </a:pPr>
            <a:endParaRPr lang="en-US" dirty="0"/>
          </a:p>
        </p:txBody>
      </p:sp>
    </p:spTree>
    <p:extLst>
      <p:ext uri="{BB962C8B-B14F-4D97-AF65-F5344CB8AC3E}">
        <p14:creationId xmlns:p14="http://schemas.microsoft.com/office/powerpoint/2010/main" val="219670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Regression models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108811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Mathematically describe the relationship between a dependent variable (outcome) and a set of one or more independent variables</a:t>
            </a:r>
          </a:p>
          <a:p>
            <a:endParaRPr lang="en-US" dirty="0"/>
          </a:p>
        </p:txBody>
      </p:sp>
    </p:spTree>
    <p:extLst>
      <p:ext uri="{BB962C8B-B14F-4D97-AF65-F5344CB8AC3E}">
        <p14:creationId xmlns:p14="http://schemas.microsoft.com/office/powerpoint/2010/main" val="71964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 are available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hlinkClick r:id="rId2"/>
              </a:rPr>
              <a:t>https://</a:t>
            </a:r>
            <a:r>
              <a:rPr lang="en-US" sz="1800" dirty="0" err="1">
                <a:hlinkClick r:id="rId2"/>
              </a:rPr>
              <a:t>bit.ly</a:t>
            </a:r>
            <a:r>
              <a:rPr lang="en-US" sz="1800" dirty="0">
                <a:hlinkClick r:id="rId2"/>
              </a:rPr>
              <a:t>/hip-529-logistic-regression_2022-03-28</a:t>
            </a:r>
            <a:endParaRPr lang="en-US" dirty="0"/>
          </a:p>
        </p:txBody>
      </p:sp>
    </p:spTree>
    <p:extLst>
      <p:ext uri="{BB962C8B-B14F-4D97-AF65-F5344CB8AC3E}">
        <p14:creationId xmlns:p14="http://schemas.microsoft.com/office/powerpoint/2010/main" val="177767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model</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Most often, the type of data of your outcome will determine the type of model that is used</a:t>
            </a:r>
          </a:p>
          <a:p>
            <a:endParaRPr lang="en-US" dirty="0"/>
          </a:p>
        </p:txBody>
      </p:sp>
    </p:spTree>
    <p:extLst>
      <p:ext uri="{BB962C8B-B14F-4D97-AF65-F5344CB8AC3E}">
        <p14:creationId xmlns:p14="http://schemas.microsoft.com/office/powerpoint/2010/main" val="365907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55000" lnSpcReduction="20000"/>
              </a:bodyPr>
              <a:lstStyle/>
              <a:p>
                <a:r>
                  <a:rPr lang="en-US" dirty="0"/>
                  <a:t>Dependent variable, aka </a:t>
                </a:r>
              </a:p>
              <a:p>
                <a:pPr lvl="1"/>
                <a:r>
                  <a:rPr lang="en-US" dirty="0"/>
                  <a:t>Outcome</a:t>
                </a:r>
              </a:p>
              <a:p>
                <a:pPr lvl="1"/>
                <a:r>
                  <a:rPr lang="en-US" dirty="0"/>
                  <a:t>Response</a:t>
                </a:r>
              </a:p>
              <a:p>
                <a:pPr lvl="1"/>
                <a:r>
                  <a:rPr lang="en-US" dirty="0"/>
                  <a:t>Typically denoted with </a:t>
                </a:r>
                <a14:m>
                  <m:oMath xmlns:m="http://schemas.openxmlformats.org/officeDocument/2006/math">
                    <m:r>
                      <a:rPr lang="en-US" b="0" i="1" smtClean="0">
                        <a:latin typeface="Cambria Math" panose="02040503050406030204" pitchFamily="18" charset="0"/>
                      </a:rPr>
                      <m:t>𝑌</m:t>
                    </m:r>
                  </m:oMath>
                </a14:m>
                <a:endParaRPr lang="en-US" dirty="0"/>
              </a:p>
              <a:p>
                <a:r>
                  <a:rPr lang="en-US" dirty="0"/>
                  <a:t>Independent variable(s)</a:t>
                </a:r>
              </a:p>
              <a:p>
                <a:pPr lvl="1"/>
                <a:r>
                  <a:rPr lang="en-US" dirty="0"/>
                  <a:t>Predictors</a:t>
                </a:r>
              </a:p>
              <a:p>
                <a:pPr lvl="1"/>
                <a:r>
                  <a:rPr lang="en-US" dirty="0"/>
                  <a:t>Explanatory variables</a:t>
                </a:r>
              </a:p>
              <a:p>
                <a:pPr lvl="1"/>
                <a:r>
                  <a:rPr lang="en-US" dirty="0"/>
                  <a:t>Typically denoted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9868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“General” Linear models:</a:t>
            </a:r>
          </a:p>
          <a:p>
            <a:pPr lvl="1"/>
            <a:r>
              <a:rPr lang="en-US" dirty="0"/>
              <a:t>Refers to conventional linear regression models</a:t>
            </a:r>
          </a:p>
          <a:p>
            <a:pPr lvl="1"/>
            <a:r>
              <a:rPr lang="en-US" dirty="0"/>
              <a:t>Continuous outcome variable</a:t>
            </a:r>
          </a:p>
          <a:p>
            <a:pPr lvl="1"/>
            <a:r>
              <a:rPr lang="en-US" dirty="0"/>
              <a:t>Continuous and categorical predictors</a:t>
            </a:r>
          </a:p>
          <a:p>
            <a:pPr lvl="1"/>
            <a:r>
              <a:rPr lang="en-US" dirty="0"/>
              <a:t>Also includes multiple linear regression, ANOVA, and ANCOVA</a:t>
            </a:r>
          </a:p>
          <a:p>
            <a:endParaRPr lang="en-US" dirty="0"/>
          </a:p>
        </p:txBody>
      </p:sp>
      <p:sp>
        <p:nvSpPr>
          <p:cNvPr id="4" name="TextBox 3">
            <a:extLst>
              <a:ext uri="{FF2B5EF4-FFF2-40B4-BE49-F238E27FC236}">
                <a16:creationId xmlns:a16="http://schemas.microsoft.com/office/drawing/2014/main" id="{B35FD13B-6E6A-5440-A37D-AF7FB0AB9041}"/>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4188913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“Generalized” Linear models (GLM):</a:t>
            </a:r>
          </a:p>
          <a:p>
            <a:pPr lvl="1"/>
            <a:r>
              <a:rPr lang="en-US" dirty="0"/>
              <a:t>Broad class of models</a:t>
            </a:r>
          </a:p>
          <a:p>
            <a:pPr lvl="1"/>
            <a:r>
              <a:rPr lang="en-US" dirty="0"/>
              <a:t>Includes ordinary regression/ANOVA models for continuous outcomes</a:t>
            </a:r>
          </a:p>
          <a:p>
            <a:pPr lvl="1"/>
            <a:r>
              <a:rPr lang="en-US" dirty="0"/>
              <a:t>Also, includes models that can handle categorical outcomes</a:t>
            </a:r>
          </a:p>
          <a:p>
            <a:endParaRPr lang="en-US" dirty="0"/>
          </a:p>
        </p:txBody>
      </p:sp>
    </p:spTree>
    <p:extLst>
      <p:ext uri="{BB962C8B-B14F-4D97-AF65-F5344CB8AC3E}">
        <p14:creationId xmlns:p14="http://schemas.microsoft.com/office/powerpoint/2010/main" val="358959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components of a GLM</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Random component</a:t>
            </a:r>
          </a:p>
          <a:p>
            <a:r>
              <a:rPr lang="en-US" dirty="0"/>
              <a:t>Systematic component</a:t>
            </a:r>
          </a:p>
          <a:p>
            <a:r>
              <a:rPr lang="en-US" dirty="0"/>
              <a:t>Link function</a:t>
            </a:r>
          </a:p>
        </p:txBody>
      </p:sp>
      <p:sp>
        <p:nvSpPr>
          <p:cNvPr id="4" name="TextBox 3">
            <a:extLst>
              <a:ext uri="{FF2B5EF4-FFF2-40B4-BE49-F238E27FC236}">
                <a16:creationId xmlns:a16="http://schemas.microsoft.com/office/drawing/2014/main" id="{29877498-0FF9-E347-BCF9-AAADD85D9C25}"/>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119746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response variable </a:t>
                </a:r>
                <a14:m>
                  <m:oMath xmlns:m="http://schemas.openxmlformats.org/officeDocument/2006/math">
                    <m:r>
                      <a:rPr lang="en-US" b="0" i="1" smtClean="0">
                        <a:latin typeface="Cambria Math" panose="02040503050406030204" pitchFamily="18" charset="0"/>
                      </a:rPr>
                      <m:t>𝑌</m:t>
                    </m:r>
                  </m:oMath>
                </a14:m>
                <a:r>
                  <a:rPr lang="en-US" dirty="0"/>
                  <a:t> and a probability distribution for it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continuous, then assumes normal distribution</a:t>
                </a:r>
                <a:r>
                  <a:rPr lang="en-US" dirty="0">
                    <a:sym typeface="Wingdings" pitchFamily="2" charset="2"/>
                  </a:rPr>
                  <a:t> of </a:t>
                </a:r>
                <a:r>
                  <a:rPr lang="en-US" dirty="0"/>
                  <a:t>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binary, then assumes a binomial distribution of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a count, then assumes a Poisson or negative binomial distribution of  </a:t>
                </a:r>
                <a14:m>
                  <m:oMath xmlns:m="http://schemas.openxmlformats.org/officeDocument/2006/math">
                    <m:r>
                      <a:rPr lang="en-US" i="1">
                        <a:latin typeface="Cambria Math" panose="02040503050406030204" pitchFamily="18" charset="0"/>
                      </a:rPr>
                      <m:t>𝑌</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11281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77500" lnSpcReduction="20000"/>
          </a:bodyPr>
          <a:lstStyle/>
          <a:p>
            <a:r>
              <a:rPr lang="en-US" dirty="0"/>
              <a:t>Success/Failure</a:t>
            </a:r>
          </a:p>
          <a:p>
            <a:r>
              <a:rPr lang="en-US" dirty="0"/>
              <a:t>Conditions:</a:t>
            </a:r>
          </a:p>
          <a:p>
            <a:pPr lvl="1"/>
            <a:r>
              <a:rPr lang="en-US" dirty="0"/>
              <a:t>The number of trials is fixed (n)</a:t>
            </a:r>
          </a:p>
          <a:p>
            <a:pPr lvl="1"/>
            <a:r>
              <a:rPr lang="en-US" dirty="0"/>
              <a:t>Each trial has one of two outcomes: success or failure</a:t>
            </a:r>
          </a:p>
          <a:p>
            <a:pPr lvl="1"/>
            <a:r>
              <a:rPr lang="en-US" dirty="0"/>
              <a:t>The probability of success (p) is the same for each trial</a:t>
            </a:r>
          </a:p>
          <a:p>
            <a:pPr lvl="1"/>
            <a:r>
              <a:rPr lang="en-US" dirty="0"/>
              <a:t>Trials are independent; the outcome of one trial does not affect the outcome of another</a:t>
            </a:r>
          </a:p>
        </p:txBody>
      </p:sp>
    </p:spTree>
    <p:extLst>
      <p:ext uri="{BB962C8B-B14F-4D97-AF65-F5344CB8AC3E}">
        <p14:creationId xmlns:p14="http://schemas.microsoft.com/office/powerpoint/2010/main" val="3979629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85000" lnSpcReduction="20000"/>
          </a:bodyPr>
          <a:lstStyle/>
          <a:p>
            <a:r>
              <a:rPr lang="en-US" dirty="0"/>
              <a:t>Examples</a:t>
            </a:r>
          </a:p>
          <a:p>
            <a:pPr lvl="1"/>
            <a:r>
              <a:rPr lang="en-US" dirty="0"/>
              <a:t>Number of heads out of 20 coin flips</a:t>
            </a:r>
          </a:p>
          <a:p>
            <a:pPr lvl="1"/>
            <a:r>
              <a:rPr lang="en-US" dirty="0"/>
              <a:t>Number of times you hit red light on your commute to work</a:t>
            </a:r>
          </a:p>
          <a:p>
            <a:pPr lvl="1"/>
            <a:r>
              <a:rPr lang="en-US" dirty="0"/>
              <a:t>Number of passengers on the Titanic that survived</a:t>
            </a:r>
          </a:p>
          <a:p>
            <a:pPr lvl="1"/>
            <a:r>
              <a:rPr lang="en-US" dirty="0"/>
              <a:t>Number of patients with a disease in a sample of 1000 patients.</a:t>
            </a:r>
          </a:p>
        </p:txBody>
      </p:sp>
      <p:sp>
        <p:nvSpPr>
          <p:cNvPr id="4" name="TextBox 3">
            <a:extLst>
              <a:ext uri="{FF2B5EF4-FFF2-40B4-BE49-F238E27FC236}">
                <a16:creationId xmlns:a16="http://schemas.microsoft.com/office/drawing/2014/main" id="{5D22BA17-3493-934E-98C0-343AAC5311C8}"/>
              </a:ext>
            </a:extLst>
          </p:cNvPr>
          <p:cNvSpPr txBox="1"/>
          <p:nvPr/>
        </p:nvSpPr>
        <p:spPr>
          <a:xfrm>
            <a:off x="1261730" y="4692502"/>
            <a:ext cx="4579089" cy="369332"/>
          </a:xfrm>
          <a:prstGeom prst="rect">
            <a:avLst/>
          </a:prstGeom>
          <a:noFill/>
        </p:spPr>
        <p:txBody>
          <a:bodyPr wrap="square" rtlCol="0">
            <a:spAutoFit/>
          </a:bodyPr>
          <a:lstStyle/>
          <a:p>
            <a:r>
              <a:rPr lang="en-US" dirty="0">
                <a:hlinkClick r:id="rId2"/>
              </a:rPr>
              <a:t>https://</a:t>
            </a:r>
            <a:r>
              <a:rPr lang="en-US" dirty="0" err="1">
                <a:hlinkClick r:id="rId2"/>
              </a:rPr>
              <a:t>shiny.rit.albany.edu</a:t>
            </a:r>
            <a:r>
              <a:rPr lang="en-US" dirty="0">
                <a:hlinkClick r:id="rId2"/>
              </a:rPr>
              <a:t>/stat/binomial/</a:t>
            </a:r>
            <a:endParaRPr lang="en-US" dirty="0"/>
          </a:p>
        </p:txBody>
      </p:sp>
    </p:spTree>
    <p:extLst>
      <p:ext uri="{BB962C8B-B14F-4D97-AF65-F5344CB8AC3E}">
        <p14:creationId xmlns:p14="http://schemas.microsoft.com/office/powerpoint/2010/main" val="58917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explanatory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a14:m>
                <a:r>
                  <a:rPr lang="en-US" dirty="0"/>
                  <a:t>) which enter the model as a linear combination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m:oMathPara>
                </a14:m>
                <a:endParaRPr lang="en-US" dirty="0"/>
              </a:p>
              <a:p>
                <a:endParaRPr lang="en-US" dirty="0"/>
              </a:p>
              <a:p>
                <a:r>
                  <a:rPr lang="en-US" dirty="0"/>
                  <a:t>Here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𝑖</m:t>
                        </m:r>
                      </m:sub>
                    </m:sSub>
                  </m:oMath>
                </a14:m>
                <a:r>
                  <a:rPr lang="en-US" dirty="0"/>
                  <a:t> can be based on other explanatory variables:</a:t>
                </a:r>
              </a:p>
              <a:p>
                <a:pPr lvl="1"/>
                <a:r>
                  <a:rPr lang="en-US" dirty="0"/>
                  <a:t>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e>
                      <m:sup>
                        <m:r>
                          <a:rPr lang="en-US" b="0" i="1" smtClean="0">
                            <a:latin typeface="Cambria Math" panose="02040503050406030204" pitchFamily="18" charset="0"/>
                          </a:rPr>
                          <m:t>2</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75757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Connects the predictors in a model with the expected value of the response variable in a linear way</a:t>
            </a:r>
          </a:p>
          <a:p>
            <a:r>
              <a:rPr lang="en-US" dirty="0"/>
              <a:t>Specifies the link between the random component and the systematic component</a:t>
            </a:r>
          </a:p>
          <a:p>
            <a:endParaRPr lang="en-US" dirty="0"/>
          </a:p>
        </p:txBody>
      </p:sp>
    </p:spTree>
    <p:extLst>
      <p:ext uri="{BB962C8B-B14F-4D97-AF65-F5344CB8AC3E}">
        <p14:creationId xmlns:p14="http://schemas.microsoft.com/office/powerpoint/2010/main" val="138197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Pension actuary for 16 years</a:t>
            </a:r>
          </a:p>
          <a:p>
            <a:r>
              <a:rPr lang="en-US" dirty="0"/>
              <a:t>MS in Biostatistics from OHSU in 2017</a:t>
            </a:r>
          </a:p>
          <a:p>
            <a:r>
              <a:rPr lang="en-US" dirty="0"/>
              <a:t>Associate Biostatistician with OHSU Knight Cancer Institute since 2016</a:t>
            </a:r>
          </a:p>
          <a:p>
            <a:r>
              <a:rPr lang="en-US" dirty="0"/>
              <a:t>Long term support for OHSU Dermatology Department since 2018</a:t>
            </a:r>
          </a:p>
        </p:txBody>
      </p:sp>
    </p:spTree>
    <p:extLst>
      <p:ext uri="{BB962C8B-B14F-4D97-AF65-F5344CB8AC3E}">
        <p14:creationId xmlns:p14="http://schemas.microsoft.com/office/powerpoint/2010/main" val="21105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Let the expected value of the response be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m:oMathPara>
                </a14:m>
                <a:endParaRPr lang="en-US" dirty="0"/>
              </a:p>
              <a:p>
                <a:r>
                  <a:rPr lang="en-US" dirty="0"/>
                  <a:t>The link function specifies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that relates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to the linear combination of predictors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840" t="-1143"/>
                </a:stretch>
              </a:blipFill>
            </p:spPr>
            <p:txBody>
              <a:bodyPr/>
              <a:lstStyle/>
              <a:p>
                <a:r>
                  <a:rPr lang="en-US">
                    <a:noFill/>
                  </a:rPr>
                  <a:t> </a:t>
                </a:r>
              </a:p>
            </p:txBody>
          </p:sp>
        </mc:Fallback>
      </mc:AlternateContent>
    </p:spTree>
    <p:extLst>
      <p:ext uri="{BB962C8B-B14F-4D97-AF65-F5344CB8AC3E}">
        <p14:creationId xmlns:p14="http://schemas.microsoft.com/office/powerpoint/2010/main" val="347587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974614"/>
              </a:xfrm>
            </p:spPr>
            <p:txBody>
              <a:bodyPr>
                <a:normAutofit fontScale="55000" lnSpcReduction="20000"/>
              </a:bodyPr>
              <a:lstStyle/>
              <a:p>
                <a:r>
                  <a:rPr lang="en-US" dirty="0"/>
                  <a:t>Identity link</a:t>
                </a:r>
              </a:p>
              <a:p>
                <a:pPr lvl="1"/>
                <a:r>
                  <a:rPr lang="en-US" dirty="0"/>
                  <a:t>The link for a continuous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r>
                  <a:rPr lang="en-US" dirty="0"/>
                  <a:t>Log link</a:t>
                </a:r>
              </a:p>
              <a:p>
                <a:pPr lvl="1"/>
                <a:r>
                  <a:rPr lang="en-US" dirty="0"/>
                  <a:t>Often used for a discrete count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oMath>
                </a14:m>
                <a:endParaRPr lang="en-US" dirty="0"/>
              </a:p>
              <a:p>
                <a:r>
                  <a:rPr lang="en-US" dirty="0"/>
                  <a:t>Logit link</a:t>
                </a:r>
              </a:p>
              <a:p>
                <a:pPr lvl="1"/>
                <a:r>
                  <a:rPr lang="en-US" dirty="0"/>
                  <a:t>Often used for a categorical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𝑙𝑜𝑔</m:t>
                    </m:r>
                    <m:r>
                      <a:rPr lang="en-US" b="0" i="1" smtClean="0">
                        <a:latin typeface="Cambria Math" panose="02040503050406030204" pitchFamily="18" charset="0"/>
                      </a:rPr>
                      <m:t>𝑖𝑡</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den>
                        </m:f>
                      </m:e>
                    </m:d>
                  </m:oMath>
                </a14:m>
                <a:endParaRPr lang="en-US" dirty="0"/>
              </a:p>
              <a:p>
                <a:pPr lvl="1"/>
                <a:r>
                  <a:rPr lang="en-US" dirty="0"/>
                  <a:t>A GLM that uses a logit link function is called a </a:t>
                </a:r>
                <a:r>
                  <a:rPr lang="en-US" b="1" dirty="0"/>
                  <a:t>logistic regression model</a:t>
                </a: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97461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8804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for binary data</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815863"/>
              </a:xfrm>
            </p:spPr>
            <p:txBody>
              <a:bodyPr>
                <a:normAutofit fontScale="62500" lnSpcReduction="20000"/>
              </a:bodyPr>
              <a:lstStyle/>
              <a:p>
                <a:r>
                  <a:rPr lang="en-US" dirty="0"/>
                  <a:t>Identity link is not appropriate when the dependent variable is categorical</a:t>
                </a:r>
              </a:p>
              <a:p>
                <a:r>
                  <a:rPr lang="en-US" dirty="0"/>
                  <a:t>Assumptions that underlie ordinary linear regression (OLR) are violated:</a:t>
                </a:r>
              </a:p>
              <a:p>
                <a:pPr lvl="1"/>
                <a:r>
                  <a:rPr lang="en-US" dirty="0"/>
                  <a:t>Linear relationship between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𝑥</m:t>
                    </m:r>
                  </m:oMath>
                </a14:m>
                <a:r>
                  <a:rPr lang="en-US" dirty="0"/>
                  <a:t> can be problematic</a:t>
                </a:r>
              </a:p>
              <a:p>
                <a:pPr lvl="1"/>
                <a:r>
                  <a:rPr lang="en-US" dirty="0"/>
                  <a:t>Normality assumption is violated</a:t>
                </a:r>
              </a:p>
              <a:p>
                <a:pPr lvl="2"/>
                <a:r>
                  <a:rPr lang="en-US" dirty="0"/>
                  <a:t>Serious when sample size is small; less serious when sample size is large. Still an issue either way</a:t>
                </a:r>
              </a:p>
              <a:p>
                <a:pPr lvl="1"/>
                <a:r>
                  <a:rPr lang="en-US" dirty="0"/>
                  <a:t>Homoscedasticity assumption is violated</a:t>
                </a:r>
              </a:p>
              <a:p>
                <a:pPr lvl="2"/>
                <a:r>
                  <a:rPr lang="en-US" dirty="0"/>
                  <a:t>Can lead to biased estimates of the standard error to an unknown degree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815863"/>
              </a:xfrm>
              <a:blipFill>
                <a:blip r:embed="rId3"/>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95335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Example</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73490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evaluate the relationship between age and presence of coronary heart disease (CHD)</a:t>
            </a:r>
          </a:p>
        </p:txBody>
      </p:sp>
      <p:sp>
        <p:nvSpPr>
          <p:cNvPr id="4" name="TextBox 3">
            <a:extLst>
              <a:ext uri="{FF2B5EF4-FFF2-40B4-BE49-F238E27FC236}">
                <a16:creationId xmlns:a16="http://schemas.microsoft.com/office/drawing/2014/main" id="{DB3CE6E0-2624-4B49-A779-AE572C4C50C7}"/>
              </a:ext>
            </a:extLst>
          </p:cNvPr>
          <p:cNvSpPr txBox="1"/>
          <p:nvPr/>
        </p:nvSpPr>
        <p:spPr>
          <a:xfrm>
            <a:off x="1371600" y="4508500"/>
            <a:ext cx="6102350" cy="430887"/>
          </a:xfrm>
          <a:prstGeom prst="rect">
            <a:avLst/>
          </a:prstGeom>
          <a:noFill/>
        </p:spPr>
        <p:txBody>
          <a:bodyPr wrap="square" rtlCol="0">
            <a:spAutoFit/>
          </a:bodyPr>
          <a:lstStyle/>
          <a:p>
            <a:r>
              <a:rPr lang="en-US" sz="1100" dirty="0"/>
              <a:t>Hosmer, D.W., </a:t>
            </a:r>
            <a:r>
              <a:rPr lang="en-US" sz="1100" dirty="0" err="1"/>
              <a:t>Lemeshow</a:t>
            </a:r>
            <a:r>
              <a:rPr lang="en-US" sz="1100" dirty="0"/>
              <a:t>, S. and Sturdivant, R.X. (2013) Applied Logistic Regression, 3rd ed., New York: Wiley</a:t>
            </a:r>
          </a:p>
        </p:txBody>
      </p:sp>
    </p:spTree>
    <p:extLst>
      <p:ext uri="{BB962C8B-B14F-4D97-AF65-F5344CB8AC3E}">
        <p14:creationId xmlns:p14="http://schemas.microsoft.com/office/powerpoint/2010/main" val="2884007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t>N = 100</a:t>
            </a:r>
          </a:p>
          <a:p>
            <a:r>
              <a:rPr lang="en-US" sz="1800" dirty="0"/>
              <a:t>First 20 shown here</a:t>
            </a:r>
          </a:p>
          <a:p>
            <a:endParaRPr lang="en-US" dirty="0"/>
          </a:p>
          <a:p>
            <a:endParaRPr lang="en-US" dirty="0"/>
          </a:p>
        </p:txBody>
      </p:sp>
      <p:pic>
        <p:nvPicPr>
          <p:cNvPr id="7" name="Picture 6">
            <a:extLst>
              <a:ext uri="{FF2B5EF4-FFF2-40B4-BE49-F238E27FC236}">
                <a16:creationId xmlns:a16="http://schemas.microsoft.com/office/drawing/2014/main" id="{F2EC8729-7DA6-F548-B8D9-945D8F1956EA}"/>
              </a:ext>
            </a:extLst>
          </p:cNvPr>
          <p:cNvPicPr>
            <a:picLocks noChangeAspect="1"/>
          </p:cNvPicPr>
          <p:nvPr/>
        </p:nvPicPr>
        <p:blipFill>
          <a:blip r:embed="rId2"/>
          <a:stretch>
            <a:fillRect/>
          </a:stretch>
        </p:blipFill>
        <p:spPr>
          <a:xfrm>
            <a:off x="3614872" y="250307"/>
            <a:ext cx="3785388" cy="4735361"/>
          </a:xfrm>
          <a:prstGeom prst="rect">
            <a:avLst/>
          </a:prstGeom>
        </p:spPr>
      </p:pic>
    </p:spTree>
    <p:extLst>
      <p:ext uri="{BB962C8B-B14F-4D97-AF65-F5344CB8AC3E}">
        <p14:creationId xmlns:p14="http://schemas.microsoft.com/office/powerpoint/2010/main" val="1721911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955779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7" name="Picture 6">
            <a:extLst>
              <a:ext uri="{FF2B5EF4-FFF2-40B4-BE49-F238E27FC236}">
                <a16:creationId xmlns:a16="http://schemas.microsoft.com/office/drawing/2014/main" id="{CD6D739B-D123-F446-AC4D-4D70926700C8}"/>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39347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4" name="Picture 3">
            <a:extLst>
              <a:ext uri="{FF2B5EF4-FFF2-40B4-BE49-F238E27FC236}">
                <a16:creationId xmlns:a16="http://schemas.microsoft.com/office/drawing/2014/main" id="{C687B27E-854D-F64D-AB37-1614C42CE659}"/>
              </a:ext>
            </a:extLst>
          </p:cNvPr>
          <p:cNvPicPr>
            <a:picLocks noChangeAspect="1"/>
          </p:cNvPicPr>
          <p:nvPr/>
        </p:nvPicPr>
        <p:blipFill>
          <a:blip r:embed="rId2"/>
          <a:stretch>
            <a:fillRect/>
          </a:stretch>
        </p:blipFill>
        <p:spPr>
          <a:xfrm>
            <a:off x="2418689" y="1511596"/>
            <a:ext cx="4306621" cy="3549502"/>
          </a:xfrm>
          <a:prstGeom prst="rect">
            <a:avLst/>
          </a:prstGeom>
        </p:spPr>
      </p:pic>
    </p:spTree>
    <p:extLst>
      <p:ext uri="{BB962C8B-B14F-4D97-AF65-F5344CB8AC3E}">
        <p14:creationId xmlns:p14="http://schemas.microsoft.com/office/powerpoint/2010/main" val="2523644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5" name="Picture 4">
            <a:extLst>
              <a:ext uri="{FF2B5EF4-FFF2-40B4-BE49-F238E27FC236}">
                <a16:creationId xmlns:a16="http://schemas.microsoft.com/office/drawing/2014/main" id="{D42C3530-21C5-BE40-80A7-0F0A8E4558D7}"/>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67726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4" name="Content Placeholder 3"/>
          <p:cNvSpPr>
            <a:spLocks noGrp="1"/>
          </p:cNvSpPr>
          <p:nvPr>
            <p:ph idx="10"/>
          </p:nvPr>
        </p:nvSpPr>
        <p:spPr>
          <a:xfrm>
            <a:off x="2560320" y="1554480"/>
            <a:ext cx="5760720" cy="2743200"/>
          </a:xfrm>
        </p:spPr>
        <p:txBody>
          <a:bodyPr>
            <a:noAutofit/>
          </a:bodyPr>
          <a:lstStyle/>
          <a:p>
            <a:pPr marL="265176" indent="-173736">
              <a:spcAft>
                <a:spcPts val="2000"/>
              </a:spcAft>
              <a:buSzPct val="120000"/>
            </a:pPr>
            <a:r>
              <a:rPr lang="en-US" sz="1600" dirty="0">
                <a:solidFill>
                  <a:srgbClr val="364852"/>
                </a:solidFill>
              </a:rPr>
              <a:t>Exposure to statistics background on logistic regression models and what sets it apart</a:t>
            </a:r>
          </a:p>
          <a:p>
            <a:pPr marL="265176" indent="-173736">
              <a:spcAft>
                <a:spcPts val="2000"/>
              </a:spcAft>
              <a:buSzPct val="120000"/>
            </a:pPr>
            <a:r>
              <a:rPr lang="en-US" sz="1600" dirty="0">
                <a:solidFill>
                  <a:srgbClr val="364852"/>
                </a:solidFill>
              </a:rPr>
              <a:t>Understand terms: log odds, odds ratio, and relative risk</a:t>
            </a:r>
          </a:p>
          <a:p>
            <a:pPr marL="265176" indent="-173736">
              <a:spcAft>
                <a:spcPts val="2000"/>
              </a:spcAft>
              <a:buSzPct val="120000"/>
            </a:pPr>
            <a:r>
              <a:rPr lang="en-US" sz="1600" dirty="0">
                <a:solidFill>
                  <a:srgbClr val="364852"/>
                </a:solidFill>
              </a:rPr>
              <a:t>Univariable logistic regression models (association models): </a:t>
            </a:r>
          </a:p>
          <a:p>
            <a:pPr marL="665226" lvl="1" indent="-173736">
              <a:spcAft>
                <a:spcPts val="2000"/>
              </a:spcAft>
              <a:buSzPct val="120000"/>
            </a:pPr>
            <a:r>
              <a:rPr lang="en-US" sz="1600" dirty="0">
                <a:solidFill>
                  <a:srgbClr val="364852"/>
                </a:solidFill>
              </a:rPr>
              <a:t>Continuous predictor, categorical predictors</a:t>
            </a:r>
          </a:p>
        </p:txBody>
      </p:sp>
      <p:sp>
        <p:nvSpPr>
          <p:cNvPr id="2" name="Picture Placeholder 1"/>
          <p:cNvSpPr>
            <a:spLocks noGrp="1"/>
          </p:cNvSpPr>
          <p:nvPr>
            <p:ph type="pic" idx="1"/>
          </p:nvPr>
        </p:nvSpPr>
        <p:spPr/>
      </p:sp>
      <p:pic>
        <p:nvPicPr>
          <p:cNvPr id="6" name="Picture Placeholder 12" descr="Image of OHSU tram car descending from Marquam Hill, above Gibbs Street pedestrian bridge." title="Tram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834386" cy="5143500"/>
          </a:xfrm>
          <a:prstGeom prst="rect">
            <a:avLst/>
          </a:prstGeom>
        </p:spPr>
      </p:pic>
      <p:sp>
        <p:nvSpPr>
          <p:cNvPr id="8"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2D4512E-C2C0-9942-9A1B-BF8447B48060}" type="slidenum">
              <a:rPr lang="en-US" sz="1200" smtClean="0">
                <a:solidFill>
                  <a:schemeClr val="bg1"/>
                </a:solidFill>
              </a:rPr>
              <a:t>4</a:t>
            </a:fld>
            <a:endParaRPr lang="en-US" sz="1200" dirty="0">
              <a:solidFill>
                <a:schemeClr val="bg1"/>
              </a:solidFill>
            </a:endParaRPr>
          </a:p>
        </p:txBody>
      </p:sp>
    </p:spTree>
    <p:extLst>
      <p:ext uri="{BB962C8B-B14F-4D97-AF65-F5344CB8AC3E}">
        <p14:creationId xmlns:p14="http://schemas.microsoft.com/office/powerpoint/2010/main" val="2226204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Apparent trend: increasing proportion with CHD as age increases</a:t>
            </a:r>
          </a:p>
          <a:p>
            <a:r>
              <a:rPr lang="en-US" dirty="0"/>
              <a:t>Relationship does not look linear in the two ends</a:t>
            </a:r>
          </a:p>
        </p:txBody>
      </p:sp>
    </p:spTree>
    <p:extLst>
      <p:ext uri="{BB962C8B-B14F-4D97-AF65-F5344CB8AC3E}">
        <p14:creationId xmlns:p14="http://schemas.microsoft.com/office/powerpoint/2010/main" val="2185207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Making things fit</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23695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the issue</a:t>
            </a:r>
          </a:p>
        </p:txBody>
      </p:sp>
      <p:pic>
        <p:nvPicPr>
          <p:cNvPr id="1028" name="Picture 4" descr="Linear and Logistic Regression">
            <a:extLst>
              <a:ext uri="{FF2B5EF4-FFF2-40B4-BE49-F238E27FC236}">
                <a16:creationId xmlns:a16="http://schemas.microsoft.com/office/drawing/2014/main" id="{93ED32FF-CC79-EE48-BAB5-A607D0EA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65" y="1588770"/>
            <a:ext cx="6620540" cy="2929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890B60-7010-F447-B159-86070EE7B05E}"/>
              </a:ext>
            </a:extLst>
          </p:cNvPr>
          <p:cNvSpPr txBox="1"/>
          <p:nvPr/>
        </p:nvSpPr>
        <p:spPr>
          <a:xfrm>
            <a:off x="2176129" y="4791740"/>
            <a:ext cx="5160335" cy="276999"/>
          </a:xfrm>
          <a:prstGeom prst="rect">
            <a:avLst/>
          </a:prstGeom>
          <a:noFill/>
        </p:spPr>
        <p:txBody>
          <a:bodyPr wrap="square" rtlCol="0">
            <a:spAutoFit/>
          </a:bodyPr>
          <a:lstStyle/>
          <a:p>
            <a:r>
              <a:rPr lang="en-US" sz="1200" dirty="0">
                <a:hlinkClick r:id="rId4"/>
              </a:rPr>
              <a:t>https://</a:t>
            </a:r>
            <a:r>
              <a:rPr lang="en-US" sz="1200" dirty="0" err="1">
                <a:hlinkClick r:id="rId4"/>
              </a:rPr>
              <a:t>www.datacamp.com</a:t>
            </a:r>
            <a:r>
              <a:rPr lang="en-US" sz="1200" dirty="0">
                <a:hlinkClick r:id="rId4"/>
              </a:rPr>
              <a:t>/community/tutorials/logistic-regression-R</a:t>
            </a:r>
            <a:endParaRPr lang="en-US" sz="1200" dirty="0"/>
          </a:p>
        </p:txBody>
      </p:sp>
    </p:spTree>
    <p:extLst>
      <p:ext uri="{BB962C8B-B14F-4D97-AF65-F5344CB8AC3E}">
        <p14:creationId xmlns:p14="http://schemas.microsoft.com/office/powerpoint/2010/main" val="51085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We have binary data</a:t>
            </a:r>
          </a:p>
          <a:p>
            <a:r>
              <a:rPr lang="en-US" dirty="0"/>
              <a:t>We want to be able to run something like a regression</a:t>
            </a:r>
          </a:p>
          <a:p>
            <a:r>
              <a:rPr lang="en-US" dirty="0"/>
              <a:t>But where we model the probability of the outcome</a:t>
            </a:r>
          </a:p>
          <a:p>
            <a:endParaRPr lang="en-US" dirty="0"/>
          </a:p>
        </p:txBody>
      </p:sp>
    </p:spTree>
    <p:extLst>
      <p:ext uri="{BB962C8B-B14F-4D97-AF65-F5344CB8AC3E}">
        <p14:creationId xmlns:p14="http://schemas.microsoft.com/office/powerpoint/2010/main" val="1075455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and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Probabilities are limited between 0 and 1</a:t>
                </a:r>
              </a:p>
              <a:p>
                <a:r>
                  <a:rPr lang="en-US" dirty="0"/>
                  <a:t>To use a linear model we need to transform the probabilities so that they range from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(infinity) to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504"/>
                </a:stretch>
              </a:blipFill>
            </p:spPr>
            <p:txBody>
              <a:bodyPr/>
              <a:lstStyle/>
              <a:p>
                <a:r>
                  <a:rPr lang="en-US">
                    <a:noFill/>
                  </a:rPr>
                  <a:t> </a:t>
                </a:r>
              </a:p>
            </p:txBody>
          </p:sp>
        </mc:Fallback>
      </mc:AlternateContent>
    </p:spTree>
    <p:extLst>
      <p:ext uri="{BB962C8B-B14F-4D97-AF65-F5344CB8AC3E}">
        <p14:creationId xmlns:p14="http://schemas.microsoft.com/office/powerpoint/2010/main" val="1725008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Transform the probabilities</a:t>
                </a:r>
              </a:p>
              <a:p>
                <a:pPr lvl="1"/>
                <a:r>
                  <a:rPr lang="en-US" dirty="0"/>
                  <a:t>From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1</m:t>
                    </m:r>
                  </m:oMath>
                </a14:m>
                <a:endParaRPr lang="en-US" dirty="0"/>
              </a:p>
              <a:p>
                <a:pPr lvl="1"/>
                <a:r>
                  <a:rPr lang="en-US" dirty="0"/>
                  <a:t>To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m:t>
                    </m:r>
                  </m:oMath>
                </a14:m>
                <a:endParaRPr lang="en-US" dirty="0"/>
              </a:p>
              <a:p>
                <a:r>
                  <a:rPr lang="en-US" dirty="0"/>
                  <a:t>Can do this by converting probabilities to odds, expressed as a ratio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3467953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Probabilities and odds are two equivalent ways of expressing the same idea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num>
                        <m:den>
                          <m:r>
                            <a:rPr lang="en-US" b="0" i="1" smtClean="0">
                              <a:latin typeface="Cambria Math" panose="02040503050406030204" pitchFamily="18" charset="0"/>
                            </a:rPr>
                            <m:t>1+</m:t>
                          </m:r>
                          <m:r>
                            <a:rPr lang="en-US" b="0" i="1" smtClean="0">
                              <a:latin typeface="Cambria Math" panose="02040503050406030204" pitchFamily="18" charset="0"/>
                            </a:rPr>
                            <m:t>𝑜𝑑𝑑𝑠</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504" t="-571"/>
                </a:stretch>
              </a:blipFill>
            </p:spPr>
            <p:txBody>
              <a:bodyPr/>
              <a:lstStyle/>
              <a:p>
                <a:r>
                  <a:rPr lang="en-US">
                    <a:noFill/>
                  </a:rPr>
                  <a:t> </a:t>
                </a:r>
              </a:p>
            </p:txBody>
          </p:sp>
        </mc:Fallback>
      </mc:AlternateContent>
    </p:spTree>
    <p:extLst>
      <p:ext uri="{BB962C8B-B14F-4D97-AF65-F5344CB8AC3E}">
        <p14:creationId xmlns:p14="http://schemas.microsoft.com/office/powerpoint/2010/main" val="3245970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Say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 5</m:t>
                    </m:r>
                  </m:oMath>
                </a14:m>
                <a:r>
                  <a:rPr lang="en-US" dirty="0"/>
                  <a:t> then </a:t>
                </a:r>
                <a14:m>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0.5</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1</m:t>
                    </m:r>
                  </m:oMath>
                </a14:m>
                <a:endParaRPr lang="en-US" dirty="0"/>
              </a:p>
              <a:p>
                <a:r>
                  <a:rPr lang="en-US" dirty="0"/>
                  <a:t>Say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=0. 25</m:t>
                    </m:r>
                  </m:oMath>
                </a14:m>
                <a:r>
                  <a:rPr lang="en-US" dirty="0"/>
                  <a:t> then </a:t>
                </a:r>
                <a14:m>
                  <m:oMath xmlns:m="http://schemas.openxmlformats.org/officeDocument/2006/math">
                    <m:r>
                      <a:rPr lang="en-US" i="1">
                        <a:latin typeface="Cambria Math" panose="02040503050406030204" pitchFamily="18" charset="0"/>
                      </a:rPr>
                      <m:t>𝑜𝑑𝑑𝑠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1−0.</m:t>
                        </m:r>
                        <m:r>
                          <a:rPr lang="en-US" b="0" i="1" smtClean="0">
                            <a:latin typeface="Cambria Math" panose="02040503050406030204" pitchFamily="18" charset="0"/>
                          </a:rPr>
                          <m:t>2</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1 </m:t>
                    </m:r>
                    <m:r>
                      <a:rPr lang="en-US" i="1">
                        <a:latin typeface="Cambria Math" panose="02040503050406030204" pitchFamily="18" charset="0"/>
                      </a:rPr>
                      <m:t>𝑡𝑜</m:t>
                    </m:r>
                    <m:r>
                      <a:rPr lang="en-US" b="0" i="1" smtClean="0">
                        <a:latin typeface="Cambria Math" panose="02040503050406030204" pitchFamily="18" charset="0"/>
                      </a:rPr>
                      <m:t>3</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93277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p:pic>
        <p:nvPicPr>
          <p:cNvPr id="7" name="Picture 6">
            <a:extLst>
              <a:ext uri="{FF2B5EF4-FFF2-40B4-BE49-F238E27FC236}">
                <a16:creationId xmlns:a16="http://schemas.microsoft.com/office/drawing/2014/main" id="{145DE32C-31E1-BF43-83FA-181652C1C562}"/>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692105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If we convert probability to odds, then the odds are always &gt; zero</a:t>
                </a:r>
              </a:p>
              <a:p>
                <a:r>
                  <a:rPr lang="en-US" dirty="0"/>
                  <a:t>For a linear model, we want our estimates to range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672"/>
                </a:stretch>
              </a:blipFill>
            </p:spPr>
            <p:txBody>
              <a:bodyPr/>
              <a:lstStyle/>
              <a:p>
                <a:r>
                  <a:rPr lang="en-US">
                    <a:noFill/>
                  </a:rPr>
                  <a:t> </a:t>
                </a:r>
              </a:p>
            </p:txBody>
          </p:sp>
        </mc:Fallback>
      </mc:AlternateContent>
    </p:spTree>
    <p:extLst>
      <p:ext uri="{BB962C8B-B14F-4D97-AF65-F5344CB8AC3E}">
        <p14:creationId xmlns:p14="http://schemas.microsoft.com/office/powerpoint/2010/main" val="916347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Assumed prerequisite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solidFill>
                  <a:srgbClr val="364852"/>
                </a:solidFill>
              </a:rPr>
              <a:t>Some familiarity with simple linear regression</a:t>
            </a:r>
            <a:endParaRPr lang="en-US" dirty="0"/>
          </a:p>
          <a:p>
            <a:endParaRPr lang="en-US" dirty="0"/>
          </a:p>
        </p:txBody>
      </p:sp>
      <p:pic>
        <p:nvPicPr>
          <p:cNvPr id="5" name="Content Placeholder 5">
            <a:extLst>
              <a:ext uri="{FF2B5EF4-FFF2-40B4-BE49-F238E27FC236}">
                <a16:creationId xmlns:a16="http://schemas.microsoft.com/office/drawing/2014/main" id="{DBF6502D-FA7B-F24F-B5BB-CAEC3343DCA5}"/>
              </a:ext>
            </a:extLst>
          </p:cNvPr>
          <p:cNvPicPr>
            <a:picLocks noChangeAspect="1"/>
          </p:cNvPicPr>
          <p:nvPr/>
        </p:nvPicPr>
        <p:blipFill>
          <a:blip r:embed="rId2"/>
          <a:stretch>
            <a:fillRect/>
          </a:stretch>
        </p:blipFill>
        <p:spPr>
          <a:xfrm>
            <a:off x="2142586" y="2239963"/>
            <a:ext cx="4712297" cy="2903537"/>
          </a:xfrm>
          <a:prstGeom prst="rect">
            <a:avLst/>
          </a:prstGeom>
        </p:spPr>
      </p:pic>
    </p:spTree>
    <p:extLst>
      <p:ext uri="{BB962C8B-B14F-4D97-AF65-F5344CB8AC3E}">
        <p14:creationId xmlns:p14="http://schemas.microsoft.com/office/powerpoint/2010/main" val="3906933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To solve this, we can take the logarithm of the odds to get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Logarithm of the odds is called the </a:t>
                </a:r>
                <a:r>
                  <a:rPr lang="en-US" b="1" dirty="0"/>
                  <a:t>logit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𝑙𝑜𝑔𝑖𝑡</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𝑜𝑑𝑑𝑠</m:t>
                              </m:r>
                            </m:e>
                          </m:d>
                        </m:e>
                      </m:func>
                      <m:r>
                        <a:rPr lang="en-US" i="1">
                          <a:latin typeface="Cambria Math" panose="02040503050406030204" pitchFamily="18" charset="0"/>
                        </a:rPr>
                        <m:t>=</m:t>
                      </m:r>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b="-2857"/>
                </a:stretch>
              </a:blipFill>
            </p:spPr>
            <p:txBody>
              <a:bodyPr/>
              <a:lstStyle/>
              <a:p>
                <a:r>
                  <a:rPr lang="en-US">
                    <a:noFill/>
                  </a:rPr>
                  <a:t> </a:t>
                </a:r>
              </a:p>
            </p:txBody>
          </p:sp>
        </mc:Fallback>
      </mc:AlternateContent>
    </p:spTree>
    <p:extLst>
      <p:ext uri="{BB962C8B-B14F-4D97-AF65-F5344CB8AC3E}">
        <p14:creationId xmlns:p14="http://schemas.microsoft.com/office/powerpoint/2010/main" val="1372477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p:pic>
        <p:nvPicPr>
          <p:cNvPr id="7" name="Picture 6">
            <a:extLst>
              <a:ext uri="{FF2B5EF4-FFF2-40B4-BE49-F238E27FC236}">
                <a16:creationId xmlns:a16="http://schemas.microsoft.com/office/drawing/2014/main" id="{5DC4C6B3-4B1F-BE4A-9DE9-C2E8FF5C870C}"/>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4120666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By taking the log odds (logit) of the probability,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2755866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a:p>
                <a:r>
                  <a:rPr lang="en-US" dirty="0"/>
                  <a:t>Random component follows a binomial distribution</a:t>
                </a:r>
              </a:p>
              <a:p>
                <a:r>
                  <a:rPr lang="en-US" dirty="0"/>
                  <a:t>Systematic component</a:t>
                </a:r>
              </a:p>
              <a:p>
                <a:r>
                  <a:rPr lang="en-US" dirty="0"/>
                  <a:t>Link function: logit link</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465312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616355"/>
              </a:xfrm>
            </p:spPr>
            <p:txBody>
              <a:bodyPr>
                <a:normAutofit fontScale="92500" lnSpcReduction="20000"/>
              </a:bodyPr>
              <a:lstStyle/>
              <a:p>
                <a:r>
                  <a:rPr lang="en-US" dirty="0"/>
                  <a:t>Units are in log-odds</a:t>
                </a:r>
              </a:p>
              <a:p>
                <a:r>
                  <a:rPr lang="en-US" dirty="0"/>
                  <a:t>In linear regression, a coefficient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the change in the outcome for a unit change in the predictor.</a:t>
                </a:r>
              </a:p>
              <a:p>
                <a:r>
                  <a:rPr lang="en-US" dirty="0"/>
                  <a:t>In logistic regression, a coefficient is the </a:t>
                </a:r>
                <a:r>
                  <a:rPr lang="en-US" b="1" dirty="0"/>
                  <a:t>change in log-odds of the outcome </a:t>
                </a:r>
                <a:r>
                  <a:rPr lang="en-US" dirty="0"/>
                  <a:t>being 1 for a unit change in the predictor.</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616355"/>
              </a:xfrm>
              <a:blipFill>
                <a:blip r:embed="rId2"/>
                <a:stretch>
                  <a:fillRect l="-840" t="-966" r="-1681"/>
                </a:stretch>
              </a:blipFill>
            </p:spPr>
            <p:txBody>
              <a:bodyPr/>
              <a:lstStyle/>
              <a:p>
                <a:r>
                  <a:rPr lang="en-US">
                    <a:noFill/>
                  </a:rPr>
                  <a:t> </a:t>
                </a:r>
              </a:p>
            </p:txBody>
          </p:sp>
        </mc:Fallback>
      </mc:AlternateContent>
    </p:spTree>
    <p:extLst>
      <p:ext uri="{BB962C8B-B14F-4D97-AF65-F5344CB8AC3E}">
        <p14:creationId xmlns:p14="http://schemas.microsoft.com/office/powerpoint/2010/main" val="2941534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Change in log-odds is the same as the ratio of odds.</a:t>
                </a:r>
              </a:p>
              <a:p>
                <a:r>
                  <a:rPr lang="en-US" dirty="0"/>
                  <a:t>To get an odds ratio, need to transform the log-odds.</a:t>
                </a:r>
              </a:p>
              <a:p>
                <a:r>
                  <a:rPr lang="en-US" dirty="0"/>
                  <a:t>Exponentiate the estimated model coefficient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sup>
                      </m:sSup>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r="-1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7F7691-492C-824F-8FB9-EA1E6995AF7A}"/>
              </a:ext>
            </a:extLst>
          </p:cNvPr>
          <p:cNvSpPr txBox="1"/>
          <p:nvPr/>
        </p:nvSpPr>
        <p:spPr>
          <a:xfrm>
            <a:off x="1481470" y="4479851"/>
            <a:ext cx="5826642" cy="307777"/>
          </a:xfrm>
          <a:prstGeom prst="rect">
            <a:avLst/>
          </a:prstGeom>
          <a:noFill/>
        </p:spPr>
        <p:txBody>
          <a:bodyPr wrap="square" rtlCol="0">
            <a:spAutoFit/>
          </a:bodyPr>
          <a:lstStyle/>
          <a:p>
            <a:r>
              <a:rPr lang="en-US" sz="1400" dirty="0">
                <a:hlinkClick r:id="rId3"/>
              </a:rPr>
              <a:t>https://</a:t>
            </a:r>
            <a:r>
              <a:rPr lang="en-US" sz="1400" dirty="0" err="1">
                <a:hlinkClick r:id="rId3"/>
              </a:rPr>
              <a:t>benwhalley.github.io</a:t>
            </a:r>
            <a:r>
              <a:rPr lang="en-US" sz="1400" dirty="0">
                <a:hlinkClick r:id="rId3"/>
              </a:rPr>
              <a:t>/just-enough-r/link-</a:t>
            </a:r>
            <a:r>
              <a:rPr lang="en-US" sz="1400" dirty="0" err="1">
                <a:hlinkClick r:id="rId3"/>
              </a:rPr>
              <a:t>functions.html</a:t>
            </a:r>
            <a:endParaRPr lang="en-US" sz="1400" dirty="0"/>
          </a:p>
        </p:txBody>
      </p:sp>
    </p:spTree>
    <p:extLst>
      <p:ext uri="{BB962C8B-B14F-4D97-AF65-F5344CB8AC3E}">
        <p14:creationId xmlns:p14="http://schemas.microsoft.com/office/powerpoint/2010/main" val="1054024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Simple logistic regression</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105964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examine the relationship between hip fracture with age, sex, BMI, and bone mineral density (bone densitometries).</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2"/>
              </a:rPr>
              <a:t>https://</a:t>
            </a:r>
            <a:r>
              <a:rPr lang="en-US" sz="1200" dirty="0" err="1">
                <a:hlinkClick r:id="rId2"/>
              </a:rPr>
              <a:t>bookdown.org</a:t>
            </a:r>
            <a:r>
              <a:rPr lang="en-US" sz="1200" dirty="0">
                <a:hlinkClick r:id="rId2"/>
              </a:rPr>
              <a:t>/</a:t>
            </a:r>
            <a:r>
              <a:rPr lang="en-US" sz="1200" dirty="0" err="1">
                <a:hlinkClick r:id="rId2"/>
              </a:rPr>
              <a:t>tpinto_home</a:t>
            </a:r>
            <a:r>
              <a:rPr lang="en-US" sz="1200" dirty="0">
                <a:hlinkClick r:id="rId2"/>
              </a:rPr>
              <a:t>/Regression-and-Classification/#datasets-used-in-the-examples</a:t>
            </a:r>
            <a:endParaRPr lang="en-US" sz="1200" dirty="0"/>
          </a:p>
        </p:txBody>
      </p:sp>
    </p:spTree>
    <p:extLst>
      <p:ext uri="{BB962C8B-B14F-4D97-AF65-F5344CB8AC3E}">
        <p14:creationId xmlns:p14="http://schemas.microsoft.com/office/powerpoint/2010/main" val="1583071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6"/>
            <a:ext cx="7534275" cy="2725693"/>
          </a:xfrm>
        </p:spPr>
        <p:txBody>
          <a:bodyPr>
            <a:normAutofit fontScale="47500" lnSpcReduction="20000"/>
          </a:bodyPr>
          <a:lstStyle/>
          <a:p>
            <a:r>
              <a:rPr lang="en-US" dirty="0"/>
              <a:t>id: subject ID</a:t>
            </a:r>
          </a:p>
          <a:p>
            <a:r>
              <a:rPr lang="en-US" dirty="0"/>
              <a:t>age: subject age in years</a:t>
            </a:r>
          </a:p>
          <a:p>
            <a:r>
              <a:rPr lang="en-US" dirty="0"/>
              <a:t>sex: biological sex (Female/Male)</a:t>
            </a:r>
          </a:p>
          <a:p>
            <a:r>
              <a:rPr lang="en-US" dirty="0"/>
              <a:t>fracture: hip fracture (Fracture/</a:t>
            </a:r>
            <a:r>
              <a:rPr lang="en-US" dirty="0" err="1"/>
              <a:t>Nofracture</a:t>
            </a:r>
            <a:r>
              <a:rPr lang="en-US" dirty="0"/>
              <a:t>)</a:t>
            </a:r>
          </a:p>
          <a:p>
            <a:r>
              <a:rPr lang="en-US" dirty="0" err="1"/>
              <a:t>weight_kg</a:t>
            </a:r>
            <a:r>
              <a:rPr lang="en-US" dirty="0"/>
              <a:t>: weight in kg</a:t>
            </a:r>
          </a:p>
          <a:p>
            <a:r>
              <a:rPr lang="en-US" dirty="0" err="1"/>
              <a:t>height_cm</a:t>
            </a:r>
            <a:r>
              <a:rPr lang="en-US" dirty="0"/>
              <a:t>: height in cm</a:t>
            </a:r>
          </a:p>
          <a:p>
            <a:r>
              <a:rPr lang="en-US" dirty="0"/>
              <a:t>medication: prescribed medications</a:t>
            </a:r>
          </a:p>
          <a:p>
            <a:r>
              <a:rPr lang="en-US" dirty="0" err="1"/>
              <a:t>waiting_time</a:t>
            </a:r>
            <a:r>
              <a:rPr lang="en-US" dirty="0"/>
              <a:t>: time the subject waited for the densitometry (in minutes)</a:t>
            </a:r>
          </a:p>
          <a:p>
            <a:r>
              <a:rPr lang="en-US" dirty="0" err="1"/>
              <a:t>bmd</a:t>
            </a:r>
            <a:r>
              <a:rPr lang="en-US" dirty="0"/>
              <a:t>: bone mineral density measure in the hip</a:t>
            </a:r>
          </a:p>
          <a:p>
            <a:r>
              <a:rPr lang="en-US" dirty="0" err="1"/>
              <a:t>bmi</a:t>
            </a:r>
            <a:r>
              <a:rPr lang="en-US" dirty="0"/>
              <a:t>: calculated body mass index</a:t>
            </a:r>
          </a:p>
          <a:p>
            <a:r>
              <a:rPr lang="en-US" dirty="0" err="1"/>
              <a:t>bmi_c</a:t>
            </a:r>
            <a:r>
              <a:rPr lang="en-US" dirty="0"/>
              <a:t>: Body mass index category (Underweight, Healthy, Overweight, Obese) </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3"/>
              </a:rPr>
              <a:t>https://</a:t>
            </a:r>
            <a:r>
              <a:rPr lang="en-US" sz="1200" dirty="0" err="1">
                <a:hlinkClick r:id="rId3"/>
              </a:rPr>
              <a:t>bookdown.org</a:t>
            </a:r>
            <a:r>
              <a:rPr lang="en-US" sz="1200" dirty="0">
                <a:hlinkClick r:id="rId3"/>
              </a:rPr>
              <a:t>/</a:t>
            </a:r>
            <a:r>
              <a:rPr lang="en-US" sz="1200" dirty="0" err="1">
                <a:hlinkClick r:id="rId3"/>
              </a:rPr>
              <a:t>tpinto_home</a:t>
            </a:r>
            <a:r>
              <a:rPr lang="en-US" sz="1200" dirty="0">
                <a:hlinkClick r:id="rId3"/>
              </a:rPr>
              <a:t>/Regression-and-Classification/#datasets-used-in-the-examples</a:t>
            </a:r>
            <a:endParaRPr lang="en-US" sz="1200" dirty="0"/>
          </a:p>
        </p:txBody>
      </p:sp>
    </p:spTree>
    <p:extLst>
      <p:ext uri="{BB962C8B-B14F-4D97-AF65-F5344CB8AC3E}">
        <p14:creationId xmlns:p14="http://schemas.microsoft.com/office/powerpoint/2010/main" val="1153462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04862" y="311142"/>
            <a:ext cx="7534275" cy="2204246"/>
          </a:xfrm>
        </p:spPr>
        <p:txBody>
          <a:bodyPr>
            <a:normAutofit/>
          </a:bodyPr>
          <a:lstStyle/>
          <a:p>
            <a:r>
              <a:rPr lang="en-US" sz="1800" dirty="0"/>
              <a:t>N = 169; First 20 shown below</a:t>
            </a:r>
          </a:p>
          <a:p>
            <a:endParaRPr lang="en-US" dirty="0"/>
          </a:p>
          <a:p>
            <a:endParaRPr lang="en-US" dirty="0"/>
          </a:p>
        </p:txBody>
      </p:sp>
      <p:pic>
        <p:nvPicPr>
          <p:cNvPr id="5" name="Picture 4">
            <a:extLst>
              <a:ext uri="{FF2B5EF4-FFF2-40B4-BE49-F238E27FC236}">
                <a16:creationId xmlns:a16="http://schemas.microsoft.com/office/drawing/2014/main" id="{55F91340-FE29-7A4F-9C08-C9007351FEDB}"/>
              </a:ext>
            </a:extLst>
          </p:cNvPr>
          <p:cNvPicPr>
            <a:picLocks noChangeAspect="1"/>
          </p:cNvPicPr>
          <p:nvPr/>
        </p:nvPicPr>
        <p:blipFill>
          <a:blip r:embed="rId2"/>
          <a:stretch>
            <a:fillRect/>
          </a:stretch>
        </p:blipFill>
        <p:spPr>
          <a:xfrm>
            <a:off x="1525326" y="826680"/>
            <a:ext cx="5768609" cy="4316820"/>
          </a:xfrm>
          <a:prstGeom prst="rect">
            <a:avLst/>
          </a:prstGeom>
        </p:spPr>
      </p:pic>
    </p:spTree>
    <p:extLst>
      <p:ext uri="{BB962C8B-B14F-4D97-AF65-F5344CB8AC3E}">
        <p14:creationId xmlns:p14="http://schemas.microsoft.com/office/powerpoint/2010/main" val="320879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Assumed prerequisite</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pPr marL="265176" indent="-173736">
              <a:spcAft>
                <a:spcPts val="2000"/>
              </a:spcAft>
              <a:buSzPct val="120000"/>
            </a:pPr>
            <a:r>
              <a:rPr lang="en-US" dirty="0">
                <a:solidFill>
                  <a:srgbClr val="364852"/>
                </a:solidFill>
              </a:rPr>
              <a:t>Linear regression the goal is to come up with a linear equation that describes the relationship between dependent and independent variables.</a:t>
            </a:r>
          </a:p>
          <a:p>
            <a:pPr marL="265176" indent="-173736">
              <a:spcAft>
                <a:spcPts val="2000"/>
              </a:spcAft>
              <a:buSzPct val="120000"/>
            </a:pPr>
            <a:r>
              <a:rPr lang="en-US" dirty="0">
                <a:solidFill>
                  <a:srgbClr val="364852"/>
                </a:solidFill>
              </a:rPr>
              <a:t>Logistic regression the goal is to develop an equation that describes the probability of belonging to one group or another.</a:t>
            </a:r>
            <a:endParaRPr lang="en-US" dirty="0"/>
          </a:p>
        </p:txBody>
      </p:sp>
    </p:spTree>
    <p:extLst>
      <p:ext uri="{BB962C8B-B14F-4D97-AF65-F5344CB8AC3E}">
        <p14:creationId xmlns:p14="http://schemas.microsoft.com/office/powerpoint/2010/main" val="916132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fracture</a:t>
            </a:r>
          </a:p>
          <a:p>
            <a:pPr lvl="1"/>
            <a:r>
              <a:rPr lang="en-US" dirty="0"/>
              <a:t>fracture = “Yes”: patient had a hip fracture</a:t>
            </a:r>
          </a:p>
          <a:p>
            <a:pPr lvl="1"/>
            <a:r>
              <a:rPr lang="en-US" dirty="0"/>
              <a:t>fracture = “No”: patient did not have hip fracture</a:t>
            </a:r>
          </a:p>
        </p:txBody>
      </p:sp>
    </p:spTree>
    <p:extLst>
      <p:ext uri="{BB962C8B-B14F-4D97-AF65-F5344CB8AC3E}">
        <p14:creationId xmlns:p14="http://schemas.microsoft.com/office/powerpoint/2010/main" val="278533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#1:</a:t>
            </a:r>
          </a:p>
          <a:p>
            <a:pPr lvl="1"/>
            <a:r>
              <a:rPr lang="en-US" dirty="0"/>
              <a:t>Is there a relationship between a hip fracture occurring and age?</a:t>
            </a:r>
          </a:p>
        </p:txBody>
      </p:sp>
    </p:spTree>
    <p:extLst>
      <p:ext uri="{BB962C8B-B14F-4D97-AF65-F5344CB8AC3E}">
        <p14:creationId xmlns:p14="http://schemas.microsoft.com/office/powerpoint/2010/main" val="409511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13" name="Picture 12">
            <a:extLst>
              <a:ext uri="{FF2B5EF4-FFF2-40B4-BE49-F238E27FC236}">
                <a16:creationId xmlns:a16="http://schemas.microsoft.com/office/drawing/2014/main" id="{0848DB92-23E7-3E4C-A1E7-044FABB6D601}"/>
              </a:ext>
            </a:extLst>
          </p:cNvPr>
          <p:cNvPicPr>
            <a:picLocks noChangeAspect="1"/>
          </p:cNvPicPr>
          <p:nvPr/>
        </p:nvPicPr>
        <p:blipFill>
          <a:blip r:embed="rId2"/>
          <a:stretch>
            <a:fillRect/>
          </a:stretch>
        </p:blipFill>
        <p:spPr>
          <a:xfrm>
            <a:off x="3140105" y="1588770"/>
            <a:ext cx="2355850" cy="1386840"/>
          </a:xfrm>
          <a:prstGeom prst="rect">
            <a:avLst/>
          </a:prstGeom>
        </p:spPr>
      </p:pic>
      <p:pic>
        <p:nvPicPr>
          <p:cNvPr id="14" name="Picture 13">
            <a:extLst>
              <a:ext uri="{FF2B5EF4-FFF2-40B4-BE49-F238E27FC236}">
                <a16:creationId xmlns:a16="http://schemas.microsoft.com/office/drawing/2014/main" id="{3940AEC9-8FF3-5F46-8C03-76294899510F}"/>
              </a:ext>
            </a:extLst>
          </p:cNvPr>
          <p:cNvPicPr>
            <a:picLocks noChangeAspect="1"/>
          </p:cNvPicPr>
          <p:nvPr/>
        </p:nvPicPr>
        <p:blipFill>
          <a:blip r:embed="rId3"/>
          <a:stretch>
            <a:fillRect/>
          </a:stretch>
        </p:blipFill>
        <p:spPr>
          <a:xfrm>
            <a:off x="219740" y="3123935"/>
            <a:ext cx="8196580" cy="1582420"/>
          </a:xfrm>
          <a:prstGeom prst="rect">
            <a:avLst/>
          </a:prstGeom>
        </p:spPr>
      </p:pic>
    </p:spTree>
    <p:extLst>
      <p:ext uri="{BB962C8B-B14F-4D97-AF65-F5344CB8AC3E}">
        <p14:creationId xmlns:p14="http://schemas.microsoft.com/office/powerpoint/2010/main" val="4182070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9" name="Picture 8">
            <a:extLst>
              <a:ext uri="{FF2B5EF4-FFF2-40B4-BE49-F238E27FC236}">
                <a16:creationId xmlns:a16="http://schemas.microsoft.com/office/drawing/2014/main" id="{715D5827-87DC-1F49-B131-267CC9409B5B}"/>
              </a:ext>
            </a:extLst>
          </p:cNvPr>
          <p:cNvPicPr>
            <a:picLocks noChangeAspect="1"/>
          </p:cNvPicPr>
          <p:nvPr/>
        </p:nvPicPr>
        <p:blipFill>
          <a:blip r:embed="rId2"/>
          <a:stretch>
            <a:fillRect/>
          </a:stretch>
        </p:blipFill>
        <p:spPr>
          <a:xfrm>
            <a:off x="2057400" y="1688657"/>
            <a:ext cx="5029200" cy="3098800"/>
          </a:xfrm>
          <a:prstGeom prst="rect">
            <a:avLst/>
          </a:prstGeom>
        </p:spPr>
      </p:pic>
    </p:spTree>
    <p:extLst>
      <p:ext uri="{BB962C8B-B14F-4D97-AF65-F5344CB8AC3E}">
        <p14:creationId xmlns:p14="http://schemas.microsoft.com/office/powerpoint/2010/main" val="2656996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increases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decreases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is independent of </a:t>
                </a:r>
                <a14:m>
                  <m:oMath xmlns:m="http://schemas.openxmlformats.org/officeDocument/2006/math">
                    <m:r>
                      <a:rPr lang="en-US" b="0" i="1" smtClean="0">
                        <a:latin typeface="Cambria Math" panose="02040503050406030204" pitchFamily="18" charset="0"/>
                      </a:rPr>
                      <m:t>𝐴𝑔𝑒</m:t>
                    </m:r>
                  </m:oMath>
                </a14:m>
                <a:endParaRPr lang="en-US" dirty="0"/>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2455333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6"/>
            <a:ext cx="7534275" cy="2814829"/>
          </a:xfrm>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r>
              <a:rPr lang="en-US" dirty="0"/>
              <a:t>Interpretation: For every one unit increase in age, the log-odds of fracture occurring increases on average by 0.1 units (95% CI: 0.0 to 0.1 units increase in log-odds). There is a statistically significant association between hip fracture and age (</a:t>
            </a:r>
            <a:r>
              <a:rPr lang="en-US" i="1" dirty="0"/>
              <a:t>P</a:t>
            </a:r>
            <a:r>
              <a:rPr lang="en-US" dirty="0"/>
              <a:t> &lt; 0.001).</a:t>
            </a:r>
          </a:p>
        </p:txBody>
      </p:sp>
      <p:pic>
        <p:nvPicPr>
          <p:cNvPr id="5" name="Picture 4">
            <a:extLst>
              <a:ext uri="{FF2B5EF4-FFF2-40B4-BE49-F238E27FC236}">
                <a16:creationId xmlns:a16="http://schemas.microsoft.com/office/drawing/2014/main" id="{278E91C1-3793-1D46-89F0-FFF9B1AE7AB3}"/>
              </a:ext>
            </a:extLst>
          </p:cNvPr>
          <p:cNvPicPr>
            <a:picLocks noChangeAspect="1"/>
          </p:cNvPicPr>
          <p:nvPr/>
        </p:nvPicPr>
        <p:blipFill>
          <a:blip r:embed="rId3"/>
          <a:stretch>
            <a:fillRect/>
          </a:stretch>
        </p:blipFill>
        <p:spPr>
          <a:xfrm>
            <a:off x="2380375" y="1686286"/>
            <a:ext cx="4236720" cy="1290320"/>
          </a:xfrm>
          <a:prstGeom prst="rect">
            <a:avLst/>
          </a:prstGeom>
        </p:spPr>
      </p:pic>
    </p:spTree>
    <p:extLst>
      <p:ext uri="{BB962C8B-B14F-4D97-AF65-F5344CB8AC3E}">
        <p14:creationId xmlns:p14="http://schemas.microsoft.com/office/powerpoint/2010/main" val="686625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age,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age,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-1.4444  -0.8553  -0.6216   1.0699   2.3290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-5.01863    1.07672  -4.661 3.15e-06 ***</a:t>
            </a:r>
          </a:p>
          <a:p>
            <a:pPr marL="800100" lvl="2" indent="0">
              <a:buNone/>
            </a:pPr>
            <a:r>
              <a:rPr lang="en-US" dirty="0">
                <a:latin typeface="Consolas" panose="020B0609020204030204" pitchFamily="49" charset="0"/>
                <a:cs typeface="Consolas" panose="020B0609020204030204" pitchFamily="49" charset="0"/>
              </a:rPr>
              <a:t>age          0.06341    0.01583   4.007 6.16e-05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186.76  on 167  degrees of freedom</a:t>
            </a:r>
          </a:p>
          <a:p>
            <a:pPr marL="800100" lvl="2" indent="0">
              <a:buNone/>
            </a:pPr>
            <a:r>
              <a:rPr lang="en-US" dirty="0">
                <a:latin typeface="Consolas" panose="020B0609020204030204" pitchFamily="49" charset="0"/>
                <a:cs typeface="Consolas" panose="020B0609020204030204" pitchFamily="49" charset="0"/>
              </a:rPr>
              <a:t>AIC: 190.76</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p:txBody>
      </p:sp>
    </p:spTree>
    <p:extLst>
      <p:ext uri="{BB962C8B-B14F-4D97-AF65-F5344CB8AC3E}">
        <p14:creationId xmlns:p14="http://schemas.microsoft.com/office/powerpoint/2010/main" val="517338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Coef.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.0634076   .0158255     4.01   0.000     .0323902     .094425</a:t>
            </a:r>
          </a:p>
          <a:p>
            <a:pPr marL="800100" lvl="2" indent="0">
              <a:buNone/>
            </a:pPr>
            <a:r>
              <a:rPr lang="en-US" dirty="0">
                <a:latin typeface="Consolas" panose="020B0609020204030204" pitchFamily="49" charset="0"/>
                <a:cs typeface="Consolas" panose="020B0609020204030204" pitchFamily="49" charset="0"/>
              </a:rPr>
              <a:t>       _cons |  -5.018625    1.07672    -4.66   0.000    -7.128958   -2.908293</a:t>
            </a:r>
          </a:p>
          <a:p>
            <a:pPr marL="800100" lvl="2"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98289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as age increases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1461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6"/>
            <a:ext cx="7534275" cy="2814829"/>
          </a:xfrm>
        </p:spPr>
        <p:txBody>
          <a:bodyPr>
            <a:normAutofit fontScale="62500" lnSpcReduction="20000"/>
          </a:bodyPr>
          <a:lstStyle/>
          <a:p>
            <a:endParaRPr lang="en-US" dirty="0"/>
          </a:p>
          <a:p>
            <a:endParaRPr lang="en-US" dirty="0"/>
          </a:p>
          <a:p>
            <a:endParaRPr lang="en-US" dirty="0"/>
          </a:p>
          <a:p>
            <a:endParaRPr lang="en-US" dirty="0"/>
          </a:p>
          <a:p>
            <a:endParaRPr lang="en-US" dirty="0"/>
          </a:p>
          <a:p>
            <a:r>
              <a:rPr lang="en-US" dirty="0"/>
              <a:t>Interpretation: For every one unit increase in age, the odds of fracture occurring increases 1.1 times (95% CI: 1.0 to 1.1 times). There is a statistically significant association between hip fracture and age (</a:t>
            </a:r>
            <a:r>
              <a:rPr lang="en-US" i="1" dirty="0"/>
              <a:t>P</a:t>
            </a:r>
            <a:r>
              <a:rPr lang="en-US" dirty="0"/>
              <a:t> &lt; 0.001).</a:t>
            </a:r>
          </a:p>
        </p:txBody>
      </p:sp>
      <p:pic>
        <p:nvPicPr>
          <p:cNvPr id="4" name="Picture 3">
            <a:extLst>
              <a:ext uri="{FF2B5EF4-FFF2-40B4-BE49-F238E27FC236}">
                <a16:creationId xmlns:a16="http://schemas.microsoft.com/office/drawing/2014/main" id="{5715C85A-5B93-A244-B424-47CC44573E8D}"/>
              </a:ext>
            </a:extLst>
          </p:cNvPr>
          <p:cNvPicPr>
            <a:picLocks noChangeAspect="1"/>
          </p:cNvPicPr>
          <p:nvPr/>
        </p:nvPicPr>
        <p:blipFill>
          <a:blip r:embed="rId3"/>
          <a:stretch>
            <a:fillRect/>
          </a:stretch>
        </p:blipFill>
        <p:spPr>
          <a:xfrm>
            <a:off x="2507375" y="1686286"/>
            <a:ext cx="3982720" cy="1173480"/>
          </a:xfrm>
          <a:prstGeom prst="rect">
            <a:avLst/>
          </a:prstGeom>
        </p:spPr>
      </p:pic>
    </p:spTree>
    <p:extLst>
      <p:ext uri="{BB962C8B-B14F-4D97-AF65-F5344CB8AC3E}">
        <p14:creationId xmlns:p14="http://schemas.microsoft.com/office/powerpoint/2010/main" val="251016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Statistical modeling</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42301659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a:bodyPr>
          <a:lstStyle/>
          <a:p>
            <a:pPr marL="800100" lvl="2" indent="0">
              <a:buNone/>
            </a:pPr>
            <a:r>
              <a:rPr lang="en-US" sz="800" dirty="0">
                <a:latin typeface="Consolas" panose="020B0609020204030204" pitchFamily="49" charset="0"/>
                <a:cs typeface="Consolas" panose="020B0609020204030204" pitchFamily="49" charset="0"/>
              </a:rPr>
              <a:t>&gt; res &lt;- </a:t>
            </a:r>
            <a:r>
              <a:rPr lang="en-US" sz="800" dirty="0" err="1">
                <a:latin typeface="Consolas" panose="020B0609020204030204" pitchFamily="49" charset="0"/>
                <a:cs typeface="Consolas" panose="020B0609020204030204" pitchFamily="49" charset="0"/>
              </a:rPr>
              <a:t>glm</a:t>
            </a:r>
            <a:r>
              <a:rPr lang="en-US" sz="800" dirty="0">
                <a:latin typeface="Consolas" panose="020B0609020204030204" pitchFamily="49" charset="0"/>
                <a:cs typeface="Consolas" panose="020B0609020204030204" pitchFamily="49" charset="0"/>
              </a:rPr>
              <a:t>((fracture == "Yes") ~ age, </a:t>
            </a:r>
          </a:p>
          <a:p>
            <a:pPr marL="800100" lvl="2" indent="0">
              <a:buNone/>
            </a:pPr>
            <a:r>
              <a:rPr lang="en-US" sz="800" dirty="0">
                <a:latin typeface="Consolas" panose="020B0609020204030204" pitchFamily="49" charset="0"/>
                <a:cs typeface="Consolas" panose="020B0609020204030204" pitchFamily="49" charset="0"/>
              </a:rPr>
              <a:t>+     family = binomial(link = "logit"), </a:t>
            </a:r>
          </a:p>
          <a:p>
            <a:pPr marL="800100" lvl="2" indent="0">
              <a:buNone/>
            </a:pPr>
            <a:r>
              <a:rPr lang="en-US" sz="800" dirty="0">
                <a:latin typeface="Consolas" panose="020B0609020204030204" pitchFamily="49" charset="0"/>
                <a:cs typeface="Consolas" panose="020B0609020204030204" pitchFamily="49" charset="0"/>
              </a:rPr>
              <a:t>+     data = data)</a:t>
            </a:r>
          </a:p>
          <a:p>
            <a:pPr marL="800100" lvl="2" indent="0">
              <a:buNone/>
            </a:pPr>
            <a:r>
              <a:rPr lang="en-US" sz="800" dirty="0">
                <a:latin typeface="Consolas" panose="020B0609020204030204" pitchFamily="49" charset="0"/>
                <a:cs typeface="Consolas" panose="020B0609020204030204" pitchFamily="49" charset="0"/>
              </a:rPr>
              <a:t>&gt; exp(</a:t>
            </a:r>
            <a:r>
              <a:rPr lang="en-US" sz="800" dirty="0" err="1">
                <a:latin typeface="Consolas" panose="020B0609020204030204" pitchFamily="49" charset="0"/>
                <a:cs typeface="Consolas" panose="020B0609020204030204" pitchFamily="49" charset="0"/>
              </a:rPr>
              <a:t>cbind</a:t>
            </a:r>
            <a:r>
              <a:rPr lang="en-US" sz="800" dirty="0">
                <a:latin typeface="Consolas" panose="020B0609020204030204" pitchFamily="49" charset="0"/>
                <a:cs typeface="Consolas" panose="020B0609020204030204" pitchFamily="49" charset="0"/>
              </a:rPr>
              <a:t>(OR = </a:t>
            </a:r>
            <a:r>
              <a:rPr lang="en-US" sz="800" dirty="0" err="1">
                <a:latin typeface="Consolas" panose="020B0609020204030204" pitchFamily="49" charset="0"/>
                <a:cs typeface="Consolas" panose="020B0609020204030204" pitchFamily="49" charset="0"/>
              </a:rPr>
              <a:t>coef</a:t>
            </a:r>
            <a:r>
              <a:rPr lang="en-US" sz="800" dirty="0">
                <a:latin typeface="Consolas" panose="020B0609020204030204" pitchFamily="49" charset="0"/>
                <a:cs typeface="Consolas" panose="020B0609020204030204" pitchFamily="49" charset="0"/>
              </a:rPr>
              <a:t>(res), </a:t>
            </a:r>
            <a:r>
              <a:rPr lang="en-US" sz="800" dirty="0" err="1">
                <a:latin typeface="Consolas" panose="020B0609020204030204" pitchFamily="49" charset="0"/>
                <a:cs typeface="Consolas" panose="020B0609020204030204" pitchFamily="49" charset="0"/>
              </a:rPr>
              <a:t>confint</a:t>
            </a:r>
            <a:r>
              <a:rPr lang="en-US" sz="800" dirty="0">
                <a:latin typeface="Consolas" panose="020B0609020204030204" pitchFamily="49" charset="0"/>
                <a:cs typeface="Consolas" panose="020B0609020204030204" pitchFamily="49" charset="0"/>
              </a:rPr>
              <a:t>(res)))</a:t>
            </a:r>
          </a:p>
          <a:p>
            <a:pPr marL="800100" lvl="2" indent="0">
              <a:buNone/>
            </a:pPr>
            <a:r>
              <a:rPr lang="en-US" sz="800" dirty="0">
                <a:latin typeface="Consolas" panose="020B0609020204030204" pitchFamily="49" charset="0"/>
                <a:cs typeface="Consolas" panose="020B0609020204030204" pitchFamily="49" charset="0"/>
              </a:rPr>
              <a:t>Waiting for profiling to be done...</a:t>
            </a:r>
          </a:p>
          <a:p>
            <a:pPr marL="800100" lvl="2" indent="0">
              <a:buNone/>
            </a:pPr>
            <a:r>
              <a:rPr lang="en-US" sz="800" dirty="0">
                <a:latin typeface="Consolas" panose="020B0609020204030204" pitchFamily="49" charset="0"/>
                <a:cs typeface="Consolas" panose="020B0609020204030204" pitchFamily="49" charset="0"/>
              </a:rPr>
              <a:t>                    OR        2.5 %    97.5 %</a:t>
            </a:r>
          </a:p>
          <a:p>
            <a:pPr marL="800100" lvl="2" indent="0">
              <a:buNone/>
            </a:pPr>
            <a:r>
              <a:rPr lang="en-US" sz="800" dirty="0">
                <a:latin typeface="Consolas" panose="020B0609020204030204" pitchFamily="49" charset="0"/>
                <a:cs typeface="Consolas" panose="020B0609020204030204" pitchFamily="49" charset="0"/>
              </a:rPr>
              <a:t>(Intercept) 0.00661361 0.0007122222 0.0494659</a:t>
            </a:r>
          </a:p>
          <a:p>
            <a:pPr marL="800100" lvl="2" indent="0">
              <a:buNone/>
            </a:pPr>
            <a:r>
              <a:rPr lang="en-US" sz="800" dirty="0">
                <a:latin typeface="Consolas" panose="020B0609020204030204" pitchFamily="49" charset="0"/>
                <a:cs typeface="Consolas" panose="020B0609020204030204" pitchFamily="49" charset="0"/>
              </a:rPr>
              <a:t>age         1.06546105 1.0341146816 1.1006313</a:t>
            </a:r>
          </a:p>
        </p:txBody>
      </p:sp>
    </p:spTree>
    <p:extLst>
      <p:ext uri="{BB962C8B-B14F-4D97-AF65-F5344CB8AC3E}">
        <p14:creationId xmlns:p14="http://schemas.microsoft.com/office/powerpoint/2010/main" val="2078945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1.065461   .0168614     4.01   0.000      1.03292    1.099027</a:t>
            </a:r>
          </a:p>
          <a:p>
            <a:pPr marL="800100" lvl="2" indent="0">
              <a:buNone/>
            </a:pPr>
            <a:r>
              <a:rPr lang="en-US" dirty="0">
                <a:latin typeface="Consolas" panose="020B0609020204030204" pitchFamily="49" charset="0"/>
                <a:cs typeface="Consolas" panose="020B0609020204030204" pitchFamily="49" charset="0"/>
              </a:rPr>
              <a:t>       _cons |   .0066136    .007121    -4.66   0.000     .0008016    .0545688</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388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biological sex?</a:t>
            </a:r>
          </a:p>
        </p:txBody>
      </p:sp>
    </p:spTree>
    <p:extLst>
      <p:ext uri="{BB962C8B-B14F-4D97-AF65-F5344CB8AC3E}">
        <p14:creationId xmlns:p14="http://schemas.microsoft.com/office/powerpoint/2010/main" val="3525276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6" name="Picture 5">
            <a:extLst>
              <a:ext uri="{FF2B5EF4-FFF2-40B4-BE49-F238E27FC236}">
                <a16:creationId xmlns:a16="http://schemas.microsoft.com/office/drawing/2014/main" id="{83D27639-C5C3-7348-A7C9-1BCE70B7237D}"/>
              </a:ext>
            </a:extLst>
          </p:cNvPr>
          <p:cNvPicPr>
            <a:picLocks noChangeAspect="1"/>
          </p:cNvPicPr>
          <p:nvPr/>
        </p:nvPicPr>
        <p:blipFill>
          <a:blip r:embed="rId3"/>
          <a:stretch>
            <a:fillRect/>
          </a:stretch>
        </p:blipFill>
        <p:spPr>
          <a:xfrm>
            <a:off x="2549525" y="1798320"/>
            <a:ext cx="4044950" cy="1546860"/>
          </a:xfrm>
          <a:prstGeom prst="rect">
            <a:avLst/>
          </a:prstGeom>
        </p:spPr>
      </p:pic>
    </p:spTree>
    <p:extLst>
      <p:ext uri="{BB962C8B-B14F-4D97-AF65-F5344CB8AC3E}">
        <p14:creationId xmlns:p14="http://schemas.microsoft.com/office/powerpoint/2010/main" val="255783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4" name="Picture 3">
            <a:extLst>
              <a:ext uri="{FF2B5EF4-FFF2-40B4-BE49-F238E27FC236}">
                <a16:creationId xmlns:a16="http://schemas.microsoft.com/office/drawing/2014/main" id="{78313BF0-4B42-BB48-A2D0-A51EFD19943D}"/>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153127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𝑆𝑒𝑥</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higher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lower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the same in males than females</a:t>
                </a:r>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1075228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𝑠𝑒𝑥</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in males than females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b="-823"/>
                </a:stretch>
              </a:blipFill>
            </p:spPr>
            <p:txBody>
              <a:bodyPr/>
              <a:lstStyle/>
              <a:p>
                <a:r>
                  <a:rPr lang="en-US">
                    <a:noFill/>
                  </a:rPr>
                  <a:t> </a:t>
                </a:r>
              </a:p>
            </p:txBody>
          </p:sp>
        </mc:Fallback>
      </mc:AlternateContent>
    </p:spTree>
    <p:extLst>
      <p:ext uri="{BB962C8B-B14F-4D97-AF65-F5344CB8AC3E}">
        <p14:creationId xmlns:p14="http://schemas.microsoft.com/office/powerpoint/2010/main" val="2343433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6"/>
            <a:ext cx="7534275" cy="2814829"/>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Interpretation: The odds of hip fracture among male subjects is 1.0 times (95% CI: 0.5 to 1.8 times) the odds of hip fracture among female subjects. There is no statistically significant association between hip fracture and sex (</a:t>
            </a:r>
            <a:r>
              <a:rPr lang="en-US" i="1" dirty="0"/>
              <a:t>P</a:t>
            </a:r>
            <a:r>
              <a:rPr lang="en-US" dirty="0"/>
              <a:t> &lt; 0.881).</a:t>
            </a:r>
          </a:p>
        </p:txBody>
      </p:sp>
      <p:pic>
        <p:nvPicPr>
          <p:cNvPr id="4" name="Picture 3">
            <a:extLst>
              <a:ext uri="{FF2B5EF4-FFF2-40B4-BE49-F238E27FC236}">
                <a16:creationId xmlns:a16="http://schemas.microsoft.com/office/drawing/2014/main" id="{E0405BEC-A044-0D4F-8AEB-4BC7ED4BD151}"/>
              </a:ext>
            </a:extLst>
          </p:cNvPr>
          <p:cNvPicPr>
            <a:picLocks noChangeAspect="1"/>
          </p:cNvPicPr>
          <p:nvPr/>
        </p:nvPicPr>
        <p:blipFill>
          <a:blip r:embed="rId3"/>
          <a:stretch>
            <a:fillRect/>
          </a:stretch>
        </p:blipFill>
        <p:spPr>
          <a:xfrm>
            <a:off x="1458355" y="1588770"/>
            <a:ext cx="6080760" cy="2240280"/>
          </a:xfrm>
          <a:prstGeom prst="rect">
            <a:avLst/>
          </a:prstGeom>
        </p:spPr>
      </p:pic>
    </p:spTree>
    <p:extLst>
      <p:ext uri="{BB962C8B-B14F-4D97-AF65-F5344CB8AC3E}">
        <p14:creationId xmlns:p14="http://schemas.microsoft.com/office/powerpoint/2010/main" val="832654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4027917" y="504740"/>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sex,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sex,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-0.8466  -0.8466  -0.8288   1.5492   1.5719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-0.84157    0.23925  -3.517 0.000436 ***</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-0.05043    0.33710  -0.150 0.881078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205.25  on 167  degrees of freedom</a:t>
            </a:r>
          </a:p>
          <a:p>
            <a:pPr marL="800100" lvl="2" indent="0">
              <a:buNone/>
            </a:pPr>
            <a:r>
              <a:rPr lang="en-US" dirty="0">
                <a:latin typeface="Consolas" panose="020B0609020204030204" pitchFamily="49" charset="0"/>
                <a:cs typeface="Consolas" panose="020B0609020204030204" pitchFamily="49" charset="0"/>
              </a:rPr>
              <a:t>AIC: 209.25</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0.4310345 0.2651600 0.6804247</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0.9508197 0.4898953 1.8448256</a:t>
            </a:r>
          </a:p>
        </p:txBody>
      </p:sp>
    </p:spTree>
    <p:extLst>
      <p:ext uri="{BB962C8B-B14F-4D97-AF65-F5344CB8AC3E}">
        <p14:creationId xmlns:p14="http://schemas.microsoft.com/office/powerpoint/2010/main" val="1803137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t>
            </a:r>
            <a:r>
              <a:rPr lang="en-US" dirty="0" err="1">
                <a:latin typeface="Consolas" panose="020B0609020204030204" pitchFamily="49" charset="0"/>
                <a:cs typeface="Consolas" panose="020B0609020204030204" pitchFamily="49" charset="0"/>
              </a:rPr>
              <a:t>i.sex</a:t>
            </a:r>
            <a:r>
              <a:rPr lang="en-US" dirty="0">
                <a:latin typeface="Consolas" panose="020B0609020204030204" pitchFamily="49" charset="0"/>
                <a:cs typeface="Consolas" panose="020B0609020204030204" pitchFamily="49" charset="0"/>
              </a:rPr>
              <a:t>,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-102.62485  </a:t>
            </a:r>
          </a:p>
          <a:p>
            <a:pPr marL="800100" lvl="2" indent="0">
              <a:buNone/>
            </a:pPr>
            <a:r>
              <a:rPr lang="en-US" dirty="0">
                <a:latin typeface="Consolas" panose="020B0609020204030204" pitchFamily="49" charset="0"/>
                <a:cs typeface="Consolas" panose="020B0609020204030204" pitchFamily="49" charset="0"/>
              </a:rPr>
              <a:t>Iteration 2:   log likelihood = -102.62485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0.02</a:t>
            </a:r>
          </a:p>
          <a:p>
            <a:pPr marL="800100" lvl="2" indent="0">
              <a:buNone/>
            </a:pPr>
            <a:r>
              <a:rPr lang="en-US" dirty="0">
                <a:latin typeface="Consolas" panose="020B0609020204030204" pitchFamily="49" charset="0"/>
                <a:cs typeface="Consolas" panose="020B0609020204030204" pitchFamily="49" charset="0"/>
              </a:rPr>
              <a:t>                                                Prob &gt; chi2       =     0.8811</a:t>
            </a:r>
          </a:p>
          <a:p>
            <a:pPr marL="800100" lvl="2" indent="0">
              <a:buNone/>
            </a:pPr>
            <a:r>
              <a:rPr lang="en-US" dirty="0">
                <a:latin typeface="Consolas" panose="020B0609020204030204" pitchFamily="49" charset="0"/>
                <a:cs typeface="Consolas" panose="020B0609020204030204" pitchFamily="49" charset="0"/>
              </a:rPr>
              <a:t>Log likelihood = -102.62485                     Pseudo R2         =     0.0001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sex  |</a:t>
            </a:r>
          </a:p>
          <a:p>
            <a:pPr marL="800100" lvl="2" indent="0">
              <a:buNone/>
            </a:pPr>
            <a:r>
              <a:rPr lang="en-US" dirty="0">
                <a:latin typeface="Consolas" panose="020B0609020204030204" pitchFamily="49" charset="0"/>
                <a:cs typeface="Consolas" panose="020B0609020204030204" pitchFamily="49" charset="0"/>
              </a:rPr>
              <a:t>       Male  |   .9508197   .3205191    -0.15   0.881     .4910889    1.840925</a:t>
            </a:r>
          </a:p>
          <a:p>
            <a:pPr marL="800100" lvl="2" indent="0">
              <a:buNone/>
            </a:pPr>
            <a:r>
              <a:rPr lang="en-US" dirty="0">
                <a:latin typeface="Consolas" panose="020B0609020204030204" pitchFamily="49" charset="0"/>
                <a:cs typeface="Consolas" panose="020B0609020204030204" pitchFamily="49" charset="0"/>
              </a:rPr>
              <a:t>       _cons |   .4310345   .1031257    -3.52   0.000     .2696874    .6889115</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24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statistical modeling</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To find the best fitting and most parsimonious, yet biologically reasonable model to describe the relationship between an outcome variable and a set of independent variables.</a:t>
            </a:r>
          </a:p>
          <a:p>
            <a:endParaRPr lang="en-US" dirty="0"/>
          </a:p>
        </p:txBody>
      </p:sp>
      <p:sp>
        <p:nvSpPr>
          <p:cNvPr id="4" name="TextBox 3">
            <a:extLst>
              <a:ext uri="{FF2B5EF4-FFF2-40B4-BE49-F238E27FC236}">
                <a16:creationId xmlns:a16="http://schemas.microsoft.com/office/drawing/2014/main" id="{439188AB-BB92-2243-9835-7D6E8C4058E4}"/>
              </a:ext>
            </a:extLst>
          </p:cNvPr>
          <p:cNvSpPr txBox="1"/>
          <p:nvPr/>
        </p:nvSpPr>
        <p:spPr>
          <a:xfrm>
            <a:off x="1689315" y="4664990"/>
            <a:ext cx="5904854" cy="369332"/>
          </a:xfrm>
          <a:prstGeom prst="rect">
            <a:avLst/>
          </a:prstGeom>
          <a:noFill/>
        </p:spPr>
        <p:txBody>
          <a:bodyPr wrap="square" rtlCol="0">
            <a:spAutoFit/>
          </a:bodyPr>
          <a:lstStyle/>
          <a:p>
            <a:r>
              <a:rPr lang="en-US" dirty="0"/>
              <a:t>Y. Chen, BSTA 513 Categorical Data Analysis, Spring 2014</a:t>
            </a:r>
          </a:p>
        </p:txBody>
      </p:sp>
    </p:spTree>
    <p:extLst>
      <p:ext uri="{BB962C8B-B14F-4D97-AF65-F5344CB8AC3E}">
        <p14:creationId xmlns:p14="http://schemas.microsoft.com/office/powerpoint/2010/main" val="645078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For interpretation it’s vital to know which level of a variable is the Reference Level. </a:t>
            </a:r>
          </a:p>
          <a:p>
            <a:r>
              <a:rPr lang="en-US" dirty="0"/>
              <a:t>The level of a categorical variable considered the “baseline” or “usual” value</a:t>
            </a:r>
          </a:p>
          <a:p>
            <a:r>
              <a:rPr lang="en-US" dirty="0"/>
              <a:t>Other levels are compared to the Reference Level</a:t>
            </a:r>
          </a:p>
          <a:p>
            <a:endParaRPr lang="en-US" dirty="0"/>
          </a:p>
        </p:txBody>
      </p:sp>
    </p:spTree>
    <p:extLst>
      <p:ext uri="{BB962C8B-B14F-4D97-AF65-F5344CB8AC3E}">
        <p14:creationId xmlns:p14="http://schemas.microsoft.com/office/powerpoint/2010/main" val="2956397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In the Fracture and Sex example, </a:t>
            </a:r>
            <a:r>
              <a:rPr lang="en-US" i="1" dirty="0"/>
              <a:t>Female</a:t>
            </a:r>
            <a:r>
              <a:rPr lang="en-US" dirty="0"/>
              <a:t> is the reference level.</a:t>
            </a:r>
          </a:p>
          <a:p>
            <a:r>
              <a:rPr lang="en-US" dirty="0"/>
              <a:t>The models give us an odds ratio for the </a:t>
            </a:r>
            <a:r>
              <a:rPr lang="en-US" i="1" dirty="0"/>
              <a:t>Male</a:t>
            </a:r>
            <a:r>
              <a:rPr lang="en-US" dirty="0"/>
              <a:t> level. </a:t>
            </a:r>
          </a:p>
          <a:p>
            <a:r>
              <a:rPr lang="en-US" dirty="0"/>
              <a:t>Odds ratio is in terms of </a:t>
            </a:r>
            <a:r>
              <a:rPr lang="en-US" i="1" dirty="0"/>
              <a:t>Male</a:t>
            </a:r>
            <a:r>
              <a:rPr lang="en-US" dirty="0"/>
              <a:t> compared to </a:t>
            </a:r>
            <a:r>
              <a:rPr lang="en-US" i="1" dirty="0"/>
              <a:t>Female</a:t>
            </a:r>
            <a:r>
              <a:rPr lang="en-US" dirty="0"/>
              <a:t>.</a:t>
            </a:r>
          </a:p>
          <a:p>
            <a:endParaRPr lang="en-US" dirty="0"/>
          </a:p>
        </p:txBody>
      </p:sp>
    </p:spTree>
    <p:extLst>
      <p:ext uri="{BB962C8B-B14F-4D97-AF65-F5344CB8AC3E}">
        <p14:creationId xmlns:p14="http://schemas.microsoft.com/office/powerpoint/2010/main" val="160062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When in doubt, check it.</a:t>
            </a:r>
          </a:p>
          <a:p>
            <a:r>
              <a:rPr lang="en-US" dirty="0"/>
              <a:t>Can do this “by hand” with a 2x2 table.</a:t>
            </a:r>
          </a:p>
          <a:p>
            <a:endParaRPr lang="en-US" dirty="0"/>
          </a:p>
        </p:txBody>
      </p:sp>
    </p:spTree>
    <p:extLst>
      <p:ext uri="{BB962C8B-B14F-4D97-AF65-F5344CB8AC3E}">
        <p14:creationId xmlns:p14="http://schemas.microsoft.com/office/powerpoint/2010/main" val="4193756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5" name="Picture 4">
            <a:extLst>
              <a:ext uri="{FF2B5EF4-FFF2-40B4-BE49-F238E27FC236}">
                <a16:creationId xmlns:a16="http://schemas.microsoft.com/office/drawing/2014/main" id="{16E966A2-4A29-0840-BC8E-78325885D4DA}"/>
              </a:ext>
            </a:extLst>
          </p:cNvPr>
          <p:cNvPicPr>
            <a:picLocks noChangeAspect="1"/>
          </p:cNvPicPr>
          <p:nvPr/>
        </p:nvPicPr>
        <p:blipFill>
          <a:blip r:embed="rId2"/>
          <a:stretch>
            <a:fillRect/>
          </a:stretch>
        </p:blipFill>
        <p:spPr>
          <a:xfrm>
            <a:off x="527050" y="2095500"/>
            <a:ext cx="4044950" cy="1546860"/>
          </a:xfrm>
          <a:prstGeom prst="rect">
            <a:avLst/>
          </a:prstGeom>
        </p:spPr>
      </p:pic>
      <p:pic>
        <p:nvPicPr>
          <p:cNvPr id="10" name="Picture 9">
            <a:extLst>
              <a:ext uri="{FF2B5EF4-FFF2-40B4-BE49-F238E27FC236}">
                <a16:creationId xmlns:a16="http://schemas.microsoft.com/office/drawing/2014/main" id="{7E0B8F39-2A7A-F945-9839-267476991870}"/>
              </a:ext>
            </a:extLst>
          </p:cNvPr>
          <p:cNvPicPr>
            <a:picLocks noChangeAspect="1"/>
          </p:cNvPicPr>
          <p:nvPr/>
        </p:nvPicPr>
        <p:blipFill>
          <a:blip r:embed="rId3"/>
          <a:stretch>
            <a:fillRect/>
          </a:stretch>
        </p:blipFill>
        <p:spPr>
          <a:xfrm>
            <a:off x="4498735" y="1588770"/>
            <a:ext cx="3822700" cy="2108200"/>
          </a:xfrm>
          <a:prstGeom prst="rect">
            <a:avLst/>
          </a:prstGeom>
        </p:spPr>
      </p:pic>
    </p:spTree>
    <p:extLst>
      <p:ext uri="{BB962C8B-B14F-4D97-AF65-F5344CB8AC3E}">
        <p14:creationId xmlns:p14="http://schemas.microsoft.com/office/powerpoint/2010/main" val="15954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 25</a:t>
            </a:r>
          </a:p>
          <a:p>
            <a:r>
              <a:rPr lang="en-US" dirty="0"/>
              <a:t>b = 25</a:t>
            </a:r>
          </a:p>
          <a:p>
            <a:r>
              <a:rPr lang="en-US" dirty="0"/>
              <a:t>c = 61</a:t>
            </a:r>
          </a:p>
          <a:p>
            <a:r>
              <a:rPr lang="en-US" dirty="0"/>
              <a:t>d = 58</a:t>
            </a:r>
          </a:p>
        </p:txBody>
      </p:sp>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2"/>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91983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25</a:t>
                </a:r>
              </a:p>
              <a:p>
                <a:r>
                  <a:rPr lang="en-US" dirty="0"/>
                  <a:t>c = 61</a:t>
                </a:r>
              </a:p>
              <a:p>
                <a:r>
                  <a:rPr lang="en-US" dirty="0"/>
                  <a:t>d = 58</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61</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25∗61</m:t>
                            </m:r>
                          </m:e>
                        </m:d>
                        <m:r>
                          <a:rPr lang="en-US" b="0" i="1" smtClean="0">
                            <a:latin typeface="Cambria Math" panose="02040503050406030204" pitchFamily="18" charset="0"/>
                          </a:rPr>
                          <m:t>=0.95</m:t>
                        </m:r>
                      </m:den>
                    </m:f>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840" t="-787" b="-244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3"/>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206761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6"/>
            <a:ext cx="7534275" cy="2725693"/>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dirty="0"/>
              <a:t>The odds of [outcome = “Yes”] among those [predictor = “Yes”] is [odds ratio] times the odds of those with [predictor = “No].</a:t>
            </a:r>
          </a:p>
          <a:p>
            <a:endParaRPr lang="en-US" dirty="0"/>
          </a:p>
        </p:txBody>
      </p:sp>
      <p:pic>
        <p:nvPicPr>
          <p:cNvPr id="4" name="Picture 3">
            <a:extLst>
              <a:ext uri="{FF2B5EF4-FFF2-40B4-BE49-F238E27FC236}">
                <a16:creationId xmlns:a16="http://schemas.microsoft.com/office/drawing/2014/main" id="{F9A89A09-BA25-6D4A-AE48-BC07CBA43CFB}"/>
              </a:ext>
            </a:extLst>
          </p:cNvPr>
          <p:cNvPicPr>
            <a:picLocks noChangeAspect="1"/>
          </p:cNvPicPr>
          <p:nvPr/>
        </p:nvPicPr>
        <p:blipFill>
          <a:blip r:embed="rId3"/>
          <a:stretch>
            <a:fillRect/>
          </a:stretch>
        </p:blipFill>
        <p:spPr>
          <a:xfrm>
            <a:off x="1750090" y="1446531"/>
            <a:ext cx="3822700" cy="2108200"/>
          </a:xfrm>
          <a:prstGeom prst="rect">
            <a:avLst/>
          </a:prstGeom>
        </p:spPr>
      </p:pic>
    </p:spTree>
    <p:extLst>
      <p:ext uri="{BB962C8B-B14F-4D97-AF65-F5344CB8AC3E}">
        <p14:creationId xmlns:p14="http://schemas.microsoft.com/office/powerpoint/2010/main" val="2996348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3" name="Picture 2">
            <a:extLst>
              <a:ext uri="{FF2B5EF4-FFF2-40B4-BE49-F238E27FC236}">
                <a16:creationId xmlns:a16="http://schemas.microsoft.com/office/drawing/2014/main" id="{0A092614-B388-D544-A7F2-5F62166BB389}"/>
              </a:ext>
            </a:extLst>
          </p:cNvPr>
          <p:cNvPicPr>
            <a:picLocks noChangeAspect="1"/>
          </p:cNvPicPr>
          <p:nvPr/>
        </p:nvPicPr>
        <p:blipFill>
          <a:blip r:embed="rId2"/>
          <a:stretch>
            <a:fillRect/>
          </a:stretch>
        </p:blipFill>
        <p:spPr>
          <a:xfrm>
            <a:off x="4498735" y="1588770"/>
            <a:ext cx="3822700" cy="2108200"/>
          </a:xfrm>
          <a:prstGeom prst="rect">
            <a:avLst/>
          </a:prstGeom>
        </p:spPr>
      </p:pic>
      <p:pic>
        <p:nvPicPr>
          <p:cNvPr id="4" name="Picture 3">
            <a:extLst>
              <a:ext uri="{FF2B5EF4-FFF2-40B4-BE49-F238E27FC236}">
                <a16:creationId xmlns:a16="http://schemas.microsoft.com/office/drawing/2014/main" id="{FE570CAA-33AC-414D-9F78-9E86D32F02C9}"/>
              </a:ext>
            </a:extLst>
          </p:cNvPr>
          <p:cNvPicPr>
            <a:picLocks noChangeAspect="1"/>
          </p:cNvPicPr>
          <p:nvPr/>
        </p:nvPicPr>
        <p:blipFill>
          <a:blip r:embed="rId3"/>
          <a:stretch>
            <a:fillRect/>
          </a:stretch>
        </p:blipFill>
        <p:spPr>
          <a:xfrm>
            <a:off x="927100" y="1905000"/>
            <a:ext cx="2969260" cy="1475740"/>
          </a:xfrm>
          <a:prstGeom prst="rect">
            <a:avLst/>
          </a:prstGeom>
        </p:spPr>
      </p:pic>
    </p:spTree>
    <p:extLst>
      <p:ext uri="{BB962C8B-B14F-4D97-AF65-F5344CB8AC3E}">
        <p14:creationId xmlns:p14="http://schemas.microsoft.com/office/powerpoint/2010/main" val="4285048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61</a:t>
                </a:r>
              </a:p>
              <a:p>
                <a:r>
                  <a:rPr lang="en-US" dirty="0"/>
                  <a:t>c = 25</a:t>
                </a:r>
              </a:p>
              <a:p>
                <a:r>
                  <a:rPr lang="en-US" dirty="0"/>
                  <a:t>d = 58</a:t>
                </a:r>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61</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61∗25</m:t>
                            </m:r>
                          </m:e>
                        </m:d>
                        <m:r>
                          <a:rPr lang="en-US" b="0" i="1" smtClean="0">
                            <a:latin typeface="Cambria Math" panose="02040503050406030204" pitchFamily="18" charset="0"/>
                          </a:rPr>
                          <m:t>=0.95</m:t>
                        </m:r>
                      </m:den>
                    </m:f>
                  </m:oMath>
                </a14:m>
                <a:endParaRPr lang="en-US" dirty="0"/>
              </a:p>
              <a:p>
                <a:r>
                  <a:rPr lang="en-US" dirty="0"/>
                  <a:t>Same result as before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3"/>
                <a:stretch>
                  <a:fillRect l="-840" t="-787" b="-8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BB66E4-C0EC-B84A-A5AA-284AB1312866}"/>
              </a:ext>
            </a:extLst>
          </p:cNvPr>
          <p:cNvPicPr>
            <a:picLocks noChangeAspect="1"/>
          </p:cNvPicPr>
          <p:nvPr/>
        </p:nvPicPr>
        <p:blipFill>
          <a:blip r:embed="rId4"/>
          <a:stretch>
            <a:fillRect/>
          </a:stretch>
        </p:blipFill>
        <p:spPr>
          <a:xfrm>
            <a:off x="4578351" y="1833880"/>
            <a:ext cx="2969260" cy="1475740"/>
          </a:xfrm>
          <a:prstGeom prst="rect">
            <a:avLst/>
          </a:prstGeom>
        </p:spPr>
      </p:pic>
    </p:spTree>
    <p:extLst>
      <p:ext uri="{BB962C8B-B14F-4D97-AF65-F5344CB8AC3E}">
        <p14:creationId xmlns:p14="http://schemas.microsoft.com/office/powerpoint/2010/main" val="362829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77500" lnSpcReduction="20000"/>
              </a:bodyPr>
              <a:lstStyle/>
              <a:p>
                <a:r>
                  <a:rPr lang="en-US" dirty="0"/>
                  <a:t>a = 25</a:t>
                </a:r>
              </a:p>
              <a:p>
                <a:r>
                  <a:rPr lang="en-US" dirty="0"/>
                  <a:t>b = 25</a:t>
                </a:r>
              </a:p>
              <a:p>
                <a:r>
                  <a:rPr lang="en-US" dirty="0"/>
                  <a:t>c = 58</a:t>
                </a:r>
              </a:p>
              <a:p>
                <a:r>
                  <a:rPr lang="en-US" dirty="0"/>
                  <a:t>d = 61</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58</m:t>
                                </m:r>
                              </m:num>
                              <m:den>
                                <m:r>
                                  <a:rPr lang="en-US" b="0" i="1" smtClean="0">
                                    <a:latin typeface="Cambria Math" panose="02040503050406030204" pitchFamily="18" charset="0"/>
                                  </a:rPr>
                                  <m:t>61</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25∗61</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25∗58</m:t>
                            </m:r>
                          </m:e>
                        </m:d>
                        <m:r>
                          <a:rPr lang="en-US" b="0" i="1" smtClean="0">
                            <a:latin typeface="Cambria Math" panose="02040503050406030204" pitchFamily="18" charset="0"/>
                          </a:rPr>
                          <m:t>=1.05</m:t>
                        </m:r>
                      </m:den>
                    </m:f>
                  </m:oMath>
                </a14:m>
                <a:endParaRPr lang="en-US" dirty="0"/>
              </a:p>
              <a:p>
                <a:r>
                  <a:rPr lang="en-US" dirty="0"/>
                  <a:t>Different than before! Pay attention to the reference level.</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504" t="-394" b="-74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FACC8AF-8DEB-5C48-A66F-9C660B316016}"/>
              </a:ext>
            </a:extLst>
          </p:cNvPr>
          <p:cNvPicPr>
            <a:picLocks noChangeAspect="1"/>
          </p:cNvPicPr>
          <p:nvPr/>
        </p:nvPicPr>
        <p:blipFill>
          <a:blip r:embed="rId3"/>
          <a:stretch>
            <a:fillRect/>
          </a:stretch>
        </p:blipFill>
        <p:spPr>
          <a:xfrm>
            <a:off x="4498735" y="1686287"/>
            <a:ext cx="3209290" cy="1404620"/>
          </a:xfrm>
          <a:prstGeom prst="rect">
            <a:avLst/>
          </a:prstGeom>
        </p:spPr>
      </p:pic>
    </p:spTree>
    <p:extLst>
      <p:ext uri="{BB962C8B-B14F-4D97-AF65-F5344CB8AC3E}">
        <p14:creationId xmlns:p14="http://schemas.microsoft.com/office/powerpoint/2010/main" val="165067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3876593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LR Model</a:t>
            </a:r>
          </a:p>
        </p:txBody>
      </p:sp>
      <p:pic>
        <p:nvPicPr>
          <p:cNvPr id="4" name="Picture 3">
            <a:extLst>
              <a:ext uri="{FF2B5EF4-FFF2-40B4-BE49-F238E27FC236}">
                <a16:creationId xmlns:a16="http://schemas.microsoft.com/office/drawing/2014/main" id="{724D2D66-FFD1-CD49-8DBC-E3E3FA6756B7}"/>
              </a:ext>
            </a:extLst>
          </p:cNvPr>
          <p:cNvPicPr>
            <a:picLocks noChangeAspect="1"/>
          </p:cNvPicPr>
          <p:nvPr/>
        </p:nvPicPr>
        <p:blipFill>
          <a:blip r:embed="rId2"/>
          <a:stretch>
            <a:fillRect/>
          </a:stretch>
        </p:blipFill>
        <p:spPr>
          <a:xfrm>
            <a:off x="1587260" y="2296160"/>
            <a:ext cx="5822950" cy="2115820"/>
          </a:xfrm>
          <a:prstGeom prst="rect">
            <a:avLst/>
          </a:prstGeom>
        </p:spPr>
      </p:pic>
      <p:sp>
        <p:nvSpPr>
          <p:cNvPr id="3" name="Text Placeholder 2"/>
          <p:cNvSpPr>
            <a:spLocks noGrp="1"/>
          </p:cNvSpPr>
          <p:nvPr>
            <p:ph type="body" sz="quarter" idx="10"/>
          </p:nvPr>
        </p:nvSpPr>
        <p:spPr>
          <a:xfrm>
            <a:off x="811214" y="1686287"/>
            <a:ext cx="7534275" cy="3211778"/>
          </a:xfrm>
        </p:spPr>
        <p:txBody>
          <a:bodyPr>
            <a:normAutofit/>
          </a:bodyPr>
          <a:lstStyle/>
          <a:p>
            <a:endParaRPr lang="en-US" dirty="0"/>
          </a:p>
        </p:txBody>
      </p:sp>
    </p:spTree>
    <p:extLst>
      <p:ext uri="{BB962C8B-B14F-4D97-AF65-F5344CB8AC3E}">
        <p14:creationId xmlns:p14="http://schemas.microsoft.com/office/powerpoint/2010/main" val="1827195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BMI?</a:t>
            </a:r>
          </a:p>
        </p:txBody>
      </p:sp>
    </p:spTree>
    <p:extLst>
      <p:ext uri="{BB962C8B-B14F-4D97-AF65-F5344CB8AC3E}">
        <p14:creationId xmlns:p14="http://schemas.microsoft.com/office/powerpoint/2010/main" val="32271720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 continuous or categorical?</a:t>
            </a:r>
          </a:p>
        </p:txBody>
      </p:sp>
      <p:pic>
        <p:nvPicPr>
          <p:cNvPr id="15" name="Picture 14">
            <a:extLst>
              <a:ext uri="{FF2B5EF4-FFF2-40B4-BE49-F238E27FC236}">
                <a16:creationId xmlns:a16="http://schemas.microsoft.com/office/drawing/2014/main" id="{C002DEED-4B4A-7049-B6A9-EF1096A89807}"/>
              </a:ext>
            </a:extLst>
          </p:cNvPr>
          <p:cNvPicPr>
            <a:picLocks noChangeAspect="1"/>
          </p:cNvPicPr>
          <p:nvPr/>
        </p:nvPicPr>
        <p:blipFill>
          <a:blip r:embed="rId3"/>
          <a:stretch>
            <a:fillRect/>
          </a:stretch>
        </p:blipFill>
        <p:spPr>
          <a:xfrm>
            <a:off x="1006235" y="1487081"/>
            <a:ext cx="6985000" cy="3289300"/>
          </a:xfrm>
          <a:prstGeom prst="rect">
            <a:avLst/>
          </a:prstGeom>
        </p:spPr>
      </p:pic>
    </p:spTree>
    <p:extLst>
      <p:ext uri="{BB962C8B-B14F-4D97-AF65-F5344CB8AC3E}">
        <p14:creationId xmlns:p14="http://schemas.microsoft.com/office/powerpoint/2010/main" val="2301640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Categorical BMI</a:t>
            </a:r>
          </a:p>
          <a:p>
            <a:r>
              <a:rPr lang="en-US" dirty="0"/>
              <a:t>“Healthy” is the reference level</a:t>
            </a:r>
          </a:p>
        </p:txBody>
      </p:sp>
    </p:spTree>
    <p:extLst>
      <p:ext uri="{BB962C8B-B14F-4D97-AF65-F5344CB8AC3E}">
        <p14:creationId xmlns:p14="http://schemas.microsoft.com/office/powerpoint/2010/main" val="1771771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pic>
        <p:nvPicPr>
          <p:cNvPr id="5" name="Picture 4">
            <a:extLst>
              <a:ext uri="{FF2B5EF4-FFF2-40B4-BE49-F238E27FC236}">
                <a16:creationId xmlns:a16="http://schemas.microsoft.com/office/drawing/2014/main" id="{53DA99EA-2BBA-5347-9F56-A4297E99FAB6}"/>
              </a:ext>
            </a:extLst>
          </p:cNvPr>
          <p:cNvPicPr>
            <a:picLocks noChangeAspect="1"/>
          </p:cNvPicPr>
          <p:nvPr/>
        </p:nvPicPr>
        <p:blipFill>
          <a:blip r:embed="rId3"/>
          <a:stretch>
            <a:fillRect/>
          </a:stretch>
        </p:blipFill>
        <p:spPr>
          <a:xfrm>
            <a:off x="1520191" y="1588770"/>
            <a:ext cx="6116320" cy="3315970"/>
          </a:xfrm>
          <a:prstGeom prst="rect">
            <a:avLst/>
          </a:prstGeom>
        </p:spPr>
      </p:pic>
    </p:spTree>
    <p:extLst>
      <p:ext uri="{BB962C8B-B14F-4D97-AF65-F5344CB8AC3E}">
        <p14:creationId xmlns:p14="http://schemas.microsoft.com/office/powerpoint/2010/main" val="615713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899890"/>
          </a:xfrm>
        </p:spPr>
        <p:txBody>
          <a:bodyPr>
            <a:normAutofit fontScale="85000" lnSpcReduction="20000"/>
          </a:bodyPr>
          <a:lstStyle/>
          <a:p>
            <a:r>
              <a:rPr lang="en-US" dirty="0"/>
              <a:t>Interpret relative to the Reference Level</a:t>
            </a:r>
          </a:p>
          <a:p>
            <a:pPr lvl="1"/>
            <a:r>
              <a:rPr lang="en-US" dirty="0"/>
              <a:t>Compared to Healthy subjects, Underweight subjects were 1.9 times (95% CI: 0.4 to 10.2 times) more likely to have hip fracture (</a:t>
            </a:r>
            <a:r>
              <a:rPr lang="en-US" i="1" dirty="0"/>
              <a:t>P</a:t>
            </a:r>
            <a:r>
              <a:rPr lang="en-US" dirty="0"/>
              <a:t> = 0.421).</a:t>
            </a:r>
          </a:p>
          <a:p>
            <a:pPr lvl="1"/>
            <a:r>
              <a:rPr lang="en-US" dirty="0"/>
              <a:t>The odds of hip fracture among Overweight subjects was 0.3 times (95% CI: 0.1 to 0.6 times) the odds of hip fracture among Healthy subjects. Overweight subjects were less likely to experience hip fracture (</a:t>
            </a:r>
            <a:r>
              <a:rPr lang="en-US" i="1" dirty="0"/>
              <a:t>P</a:t>
            </a:r>
            <a:r>
              <a:rPr lang="en-US" dirty="0"/>
              <a:t> = 0.002).</a:t>
            </a:r>
          </a:p>
        </p:txBody>
      </p:sp>
    </p:spTree>
    <p:extLst>
      <p:ext uri="{BB962C8B-B14F-4D97-AF65-F5344CB8AC3E}">
        <p14:creationId xmlns:p14="http://schemas.microsoft.com/office/powerpoint/2010/main" val="2719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4027917" y="341707"/>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&lt;- relevel(</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ref = "Healthy")</a:t>
            </a:r>
          </a:p>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-1.3018  -1.0314  -0.5807   1.3308   1.9304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-0.3536     0.2271  -1.557  0.11944   </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0.6413     0.7968   0.805  0.42090   </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-1.3410     0.4279  -3.134  0.00173 **</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-1.2558     0.5929  -2.118  0.03418 *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189.69  on 165  degrees of freedom</a:t>
            </a:r>
          </a:p>
          <a:p>
            <a:pPr marL="800100" lvl="2" indent="0">
              <a:buNone/>
            </a:pPr>
            <a:r>
              <a:rPr lang="en-US" dirty="0">
                <a:latin typeface="Consolas" panose="020B0609020204030204" pitchFamily="49" charset="0"/>
                <a:cs typeface="Consolas" panose="020B0609020204030204" pitchFamily="49" charset="0"/>
              </a:rPr>
              <a:t>AIC: 197.69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0.7021277 0.44643887  1.0914867</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1.8989899 0.39391648 10.1755229</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0.2615955 0.10772680  0.5853194</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0.2848485 0.07743896  0.8363863</a:t>
            </a:r>
          </a:p>
        </p:txBody>
      </p:sp>
    </p:spTree>
    <p:extLst>
      <p:ext uri="{BB962C8B-B14F-4D97-AF65-F5344CB8AC3E}">
        <p14:creationId xmlns:p14="http://schemas.microsoft.com/office/powerpoint/2010/main" val="4237381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6"/>
            <a:ext cx="7534275" cy="2956597"/>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ib1.bmi_c2,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-95.007409  </a:t>
            </a:r>
          </a:p>
          <a:p>
            <a:pPr marL="800100" lvl="2" indent="0">
              <a:buNone/>
            </a:pPr>
            <a:r>
              <a:rPr lang="en-US" dirty="0">
                <a:latin typeface="Consolas" panose="020B0609020204030204" pitchFamily="49" charset="0"/>
                <a:cs typeface="Consolas" panose="020B0609020204030204" pitchFamily="49" charset="0"/>
              </a:rPr>
              <a:t>Iteration 2:   log likelihood = -94.846001  </a:t>
            </a:r>
          </a:p>
          <a:p>
            <a:pPr marL="800100" lvl="2" indent="0">
              <a:buNone/>
            </a:pPr>
            <a:r>
              <a:rPr lang="en-US" dirty="0">
                <a:latin typeface="Consolas" panose="020B0609020204030204" pitchFamily="49" charset="0"/>
                <a:cs typeface="Consolas" panose="020B0609020204030204" pitchFamily="49" charset="0"/>
              </a:rPr>
              <a:t>Iteration 3:   log likelihood = -94.845749  </a:t>
            </a:r>
          </a:p>
          <a:p>
            <a:pPr marL="800100" lvl="2" indent="0">
              <a:buNone/>
            </a:pPr>
            <a:r>
              <a:rPr lang="en-US" dirty="0">
                <a:latin typeface="Consolas" panose="020B0609020204030204" pitchFamily="49" charset="0"/>
                <a:cs typeface="Consolas" panose="020B0609020204030204" pitchFamily="49" charset="0"/>
              </a:rPr>
              <a:t>Iteration 4:   log likelihood = -94.845749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chi2(3)        =      15.58</a:t>
            </a:r>
          </a:p>
          <a:p>
            <a:pPr marL="800100" lvl="2" indent="0">
              <a:buNone/>
            </a:pPr>
            <a:r>
              <a:rPr lang="en-US" dirty="0">
                <a:latin typeface="Consolas" panose="020B0609020204030204" pitchFamily="49" charset="0"/>
                <a:cs typeface="Consolas" panose="020B0609020204030204" pitchFamily="49" charset="0"/>
              </a:rPr>
              <a:t>                                                Prob &gt; chi2       =     0.0014</a:t>
            </a:r>
          </a:p>
          <a:p>
            <a:pPr marL="800100" lvl="2" indent="0">
              <a:buNone/>
            </a:pPr>
            <a:r>
              <a:rPr lang="en-US" dirty="0">
                <a:latin typeface="Consolas" panose="020B0609020204030204" pitchFamily="49" charset="0"/>
                <a:cs typeface="Consolas" panose="020B0609020204030204" pitchFamily="49" charset="0"/>
              </a:rPr>
              <a:t>Log likelihood = -94.845749                     Pseudo R2         =     0.0759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bmi_c2 |</a:t>
            </a:r>
          </a:p>
          <a:p>
            <a:pPr marL="800100" lvl="2" indent="0">
              <a:buNone/>
            </a:pPr>
            <a:r>
              <a:rPr lang="en-US" dirty="0">
                <a:latin typeface="Consolas" panose="020B0609020204030204" pitchFamily="49" charset="0"/>
                <a:cs typeface="Consolas" panose="020B0609020204030204" pitchFamily="49" charset="0"/>
              </a:rPr>
              <a:t>      Obese  |   .2848485   .1688985    -2.12   0.034     .0891048    .9105979</a:t>
            </a:r>
          </a:p>
          <a:p>
            <a:pPr marL="800100" lvl="2" indent="0">
              <a:buNone/>
            </a:pPr>
            <a:r>
              <a:rPr lang="en-US" dirty="0">
                <a:latin typeface="Consolas" panose="020B0609020204030204" pitchFamily="49" charset="0"/>
                <a:cs typeface="Consolas" panose="020B0609020204030204" pitchFamily="49" charset="0"/>
              </a:rPr>
              <a:t> Overweight  |   .2615955   .1119369    -3.13   0.002     .1130839    .6051457</a:t>
            </a:r>
          </a:p>
          <a:p>
            <a:pPr marL="800100" lvl="2" indent="0">
              <a:buNone/>
            </a:pPr>
            <a:r>
              <a:rPr lang="en-US" dirty="0">
                <a:latin typeface="Consolas" panose="020B0609020204030204" pitchFamily="49" charset="0"/>
                <a:cs typeface="Consolas" panose="020B0609020204030204" pitchFamily="49" charset="0"/>
              </a:rPr>
              <a:t>Underweight  |    1.89899   1.513142     0.80   0.421     .3983576    9.052576</a:t>
            </a:r>
          </a:p>
          <a:p>
            <a:pPr marL="800100" lvl="2" indent="0">
              <a:buNone/>
            </a:pP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_cons |   .7021277   .1594613    -1.56   0.119     .4498818    1.095806</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768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Relative Risk</a:t>
            </a:r>
          </a:p>
          <a:p>
            <a:pPr lvl="1"/>
            <a:r>
              <a:rPr lang="en-US" dirty="0"/>
              <a:t>In case control studies and cohort studies where the outcome occurs in less than 10% of the exposed population, Odds Ratio provides a reasonable approximation to the Relative Risk</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646331"/>
          </a:xfrm>
          <a:prstGeom prst="rect">
            <a:avLst/>
          </a:prstGeom>
          <a:noFill/>
        </p:spPr>
        <p:txBody>
          <a:bodyPr wrap="square" rtlCol="0">
            <a:spAutoFit/>
          </a:bodyPr>
          <a:lstStyle/>
          <a:p>
            <a:r>
              <a:rPr lang="en-US" dirty="0">
                <a:hlinkClick r:id="rId3"/>
              </a:rPr>
              <a:t>Odds ratios and risk ratios: what's the difference and why does it matter? (Viera)</a:t>
            </a:r>
            <a:endParaRPr lang="en-US" dirty="0"/>
          </a:p>
        </p:txBody>
      </p:sp>
    </p:spTree>
    <p:extLst>
      <p:ext uri="{BB962C8B-B14F-4D97-AF65-F5344CB8AC3E}">
        <p14:creationId xmlns:p14="http://schemas.microsoft.com/office/powerpoint/2010/main" val="692737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Association vs. Prediction</a:t>
            </a:r>
          </a:p>
          <a:p>
            <a:pPr lvl="1"/>
            <a:r>
              <a:rPr lang="en-US" dirty="0"/>
              <a:t>Models we have seen here are focused on associations – relationships and interpretations</a:t>
            </a:r>
          </a:p>
          <a:p>
            <a:pPr lvl="1"/>
            <a:r>
              <a:rPr lang="en-US" dirty="0"/>
              <a:t>Prediction/classification – aims to predict. Topic for another time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392128" y="4411980"/>
            <a:ext cx="6372446" cy="646331"/>
          </a:xfrm>
          <a:prstGeom prst="rect">
            <a:avLst/>
          </a:prstGeom>
          <a:noFill/>
        </p:spPr>
        <p:txBody>
          <a:bodyPr wrap="square" rtlCol="0">
            <a:spAutoFit/>
          </a:bodyPr>
          <a:lstStyle/>
          <a:p>
            <a:r>
              <a:rPr lang="en-US" sz="1200" dirty="0">
                <a:hlinkClick r:id="rId3"/>
              </a:rPr>
              <a:t>Developing prediction models for clinical use using logistic regression: an overview (Shipe et al)</a:t>
            </a:r>
            <a:endParaRPr lang="en-US" sz="1200" dirty="0"/>
          </a:p>
          <a:p>
            <a:endParaRPr lang="en-US" sz="1200" dirty="0">
              <a:hlinkClick r:id="rId4"/>
            </a:endParaRPr>
          </a:p>
          <a:p>
            <a:r>
              <a:rPr lang="en-US" sz="1200" dirty="0">
                <a:hlinkClick r:id="rId4"/>
              </a:rPr>
              <a:t>Classification versus association models: Should the same methods apply? (Feng)</a:t>
            </a:r>
            <a:endParaRPr lang="en-US" sz="1200" dirty="0"/>
          </a:p>
        </p:txBody>
      </p:sp>
    </p:spTree>
    <p:extLst>
      <p:ext uri="{BB962C8B-B14F-4D97-AF65-F5344CB8AC3E}">
        <p14:creationId xmlns:p14="http://schemas.microsoft.com/office/powerpoint/2010/main" val="4289797905"/>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10547</TotalTime>
  <Words>4956</Words>
  <Application>Microsoft Macintosh PowerPoint</Application>
  <PresentationFormat>On-screen Show (16:9)</PresentationFormat>
  <Paragraphs>672</Paragraphs>
  <Slides>102</Slides>
  <Notes>35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102</vt:i4>
      </vt:variant>
    </vt:vector>
  </HeadingPairs>
  <TitlesOfParts>
    <vt:vector size="113" baseType="lpstr">
      <vt:lpstr>Arial</vt:lpstr>
      <vt:lpstr>Cambria Math</vt:lpstr>
      <vt:lpstr>Consolas</vt:lpstr>
      <vt:lpstr>Lato Light</vt:lpstr>
      <vt:lpstr>Lato Regular</vt:lpstr>
      <vt:lpstr>Noto</vt:lpstr>
      <vt:lpstr>Noto Serif</vt:lpstr>
      <vt:lpstr>OHSU Cool Blues Theme</vt:lpstr>
      <vt:lpstr>White Slide, No Logo</vt:lpstr>
      <vt:lpstr>Gray Slide with Logo</vt:lpstr>
      <vt:lpstr>Gray Slide No Logo</vt:lpstr>
      <vt:lpstr>PowerPoint Presentation</vt:lpstr>
      <vt:lpstr>Slides are available</vt:lpstr>
      <vt:lpstr>About me</vt:lpstr>
      <vt:lpstr>Goals   </vt:lpstr>
      <vt:lpstr>Assumed prerequisite</vt:lpstr>
      <vt:lpstr>Assumed prerequisite</vt:lpstr>
      <vt:lpstr>PowerPoint Presentation</vt:lpstr>
      <vt:lpstr>Goal of statistical modeling</vt:lpstr>
      <vt:lpstr>Describe a relationship</vt:lpstr>
      <vt:lpstr>Describe a relationship</vt:lpstr>
      <vt:lpstr>PowerPoint Presentation</vt:lpstr>
      <vt:lpstr>Types of data / variables</vt:lpstr>
      <vt:lpstr>Discrete (numerical) data</vt:lpstr>
      <vt:lpstr>Continuous (numerical) data</vt:lpstr>
      <vt:lpstr>Ordinal (categorical) data</vt:lpstr>
      <vt:lpstr>Nominal (categorical) data</vt:lpstr>
      <vt:lpstr>Special case – Binary data</vt:lpstr>
      <vt:lpstr>PowerPoint Presentation</vt:lpstr>
      <vt:lpstr>Regression analysis</vt:lpstr>
      <vt:lpstr>Choosing a model</vt:lpstr>
      <vt:lpstr>Terms</vt:lpstr>
      <vt:lpstr>Classes of models</vt:lpstr>
      <vt:lpstr>Classes of models</vt:lpstr>
      <vt:lpstr>3 components of a GLM</vt:lpstr>
      <vt:lpstr>Random component</vt:lpstr>
      <vt:lpstr>Binomial distribution</vt:lpstr>
      <vt:lpstr>Binomial distribution</vt:lpstr>
      <vt:lpstr>Systematic component</vt:lpstr>
      <vt:lpstr>Link function</vt:lpstr>
      <vt:lpstr>Link function</vt:lpstr>
      <vt:lpstr>Link function</vt:lpstr>
      <vt:lpstr>GLM for binary data</vt:lpstr>
      <vt:lpstr>PowerPoint Presentation</vt:lpstr>
      <vt:lpstr>CHD Study</vt:lpstr>
      <vt:lpstr>CHD Study</vt:lpstr>
      <vt:lpstr>CHD Study</vt:lpstr>
      <vt:lpstr>CHD Study</vt:lpstr>
      <vt:lpstr>CHD Study</vt:lpstr>
      <vt:lpstr>CHD Study</vt:lpstr>
      <vt:lpstr>CHD Study</vt:lpstr>
      <vt:lpstr>PowerPoint Presentation</vt:lpstr>
      <vt:lpstr>Another look at the issue</vt:lpstr>
      <vt:lpstr>Issue</vt:lpstr>
      <vt:lpstr>Issue and solution</vt:lpstr>
      <vt:lpstr>Odds</vt:lpstr>
      <vt:lpstr>Odds</vt:lpstr>
      <vt:lpstr>Odds</vt:lpstr>
      <vt:lpstr>Odds</vt:lpstr>
      <vt:lpstr>Odds</vt:lpstr>
      <vt:lpstr>Log odds</vt:lpstr>
      <vt:lpstr>Logit</vt:lpstr>
      <vt:lpstr>Logit</vt:lpstr>
      <vt:lpstr>Logistic regression model</vt:lpstr>
      <vt:lpstr>Logistic regression model</vt:lpstr>
      <vt:lpstr>Logistic regression model</vt:lpstr>
      <vt:lpstr>PowerPoint Presentation</vt:lpstr>
      <vt:lpstr>Hip fracture study</vt:lpstr>
      <vt:lpstr>Hip fracture study</vt:lpstr>
      <vt:lpstr>PowerPoint Presentation</vt:lpstr>
      <vt:lpstr>Hip fracture Study</vt:lpstr>
      <vt:lpstr>Fracture and age</vt:lpstr>
      <vt:lpstr>Fracture and age</vt:lpstr>
      <vt:lpstr>Fracture and age</vt:lpstr>
      <vt:lpstr>Fracture and age</vt:lpstr>
      <vt:lpstr>Fracture and age – log-odds</vt:lpstr>
      <vt:lpstr>Fracture and age – log-odds</vt:lpstr>
      <vt:lpstr>Fracture and age – log-odds</vt:lpstr>
      <vt:lpstr>Fracture and age – odds ratio</vt:lpstr>
      <vt:lpstr>Fracture and age –odds ratio</vt:lpstr>
      <vt:lpstr>Fracture and age –odds ratio</vt:lpstr>
      <vt:lpstr>Fracture and age –odds ratio</vt:lpstr>
      <vt:lpstr>Fracture and sex</vt:lpstr>
      <vt:lpstr>Fracture and sex</vt:lpstr>
      <vt:lpstr>Fracture and sex</vt:lpstr>
      <vt:lpstr>Fracture and sex</vt:lpstr>
      <vt:lpstr>Fracture and sex – odds ratio</vt:lpstr>
      <vt:lpstr>Fracture and sex</vt:lpstr>
      <vt:lpstr>Fracture and sex</vt:lpstr>
      <vt:lpstr>Fracture and sex</vt:lpstr>
      <vt:lpstr>Reference levels</vt:lpstr>
      <vt:lpstr>Reference levels</vt:lpstr>
      <vt:lpstr>Reference levels</vt:lpstr>
      <vt:lpstr>Odds ratio – 2x2 table</vt:lpstr>
      <vt:lpstr>Odds ratio – 2x2 table</vt:lpstr>
      <vt:lpstr>Odds ratio – 2x2 table</vt:lpstr>
      <vt:lpstr>Odds ratio – 2x2 table</vt:lpstr>
      <vt:lpstr>Odds ratio – 2x2 table</vt:lpstr>
      <vt:lpstr>Odds ratio – 2x2 table</vt:lpstr>
      <vt:lpstr>Change the reference level – 2x2 table</vt:lpstr>
      <vt:lpstr>Change the reference level – LR Model</vt:lpstr>
      <vt:lpstr>Fracture and BMI</vt:lpstr>
      <vt:lpstr>BMI – continuous or categorical?</vt:lpstr>
      <vt:lpstr>Fracture and BMI</vt:lpstr>
      <vt:lpstr>Fracture and BMI</vt:lpstr>
      <vt:lpstr>Fracture and BMI</vt:lpstr>
      <vt:lpstr>Fracture and BMI</vt:lpstr>
      <vt:lpstr>Fracture and BMI</vt:lpstr>
      <vt:lpstr>Odds and ends</vt:lpstr>
      <vt:lpstr>Odds and ends</vt:lpstr>
      <vt:lpstr>Odds and ends</vt:lpstr>
      <vt:lpstr>References</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Emile Latour</cp:lastModifiedBy>
  <cp:revision>409</cp:revision>
  <cp:lastPrinted>2022-03-28T01:30:42Z</cp:lastPrinted>
  <dcterms:created xsi:type="dcterms:W3CDTF">2015-05-18T16:26:35Z</dcterms:created>
  <dcterms:modified xsi:type="dcterms:W3CDTF">2022-03-28T21:09:51Z</dcterms:modified>
</cp:coreProperties>
</file>